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media/image1.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media/image3.jpeg" ContentType="image/jpeg"/>
  <Override PartName="/ppt/media/image4.jpeg" ContentType="image/jpeg"/>
  <Override PartName="/ppt/notesSlides/notesSlide3.xml" ContentType="application/vnd.openxmlformats-officedocument.presentationml.notesSlide+xml"/>
  <Override PartName="/ppt/media/image5.jpeg" ContentType="image/jpeg"/>
  <Override PartName="/ppt/notesSlides/notesSlide4.xml" ContentType="application/vnd.openxmlformats-officedocument.presentationml.notesSlide+xml"/>
  <Override PartName="/ppt/media/image6.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psd" ContentType="application/photoshop"/>
  <Override PartName="/ppt/notesSlides/notesSlide7.xml" ContentType="application/vnd.openxmlformats-officedocument.presentationml.notesSlide+xml"/>
  <Override PartName="/ppt/media/image7.jpeg" ContentType="image/jpeg"/>
  <Override PartName="/ppt/media/image8.jpeg" ContentType="image/jpeg"/>
  <Override PartName="/ppt/notesSlides/notesSlide8.xml" ContentType="application/vnd.openxmlformats-officedocument.presentationml.notesSlide+xml"/>
  <Override PartName="/ppt/media/image9.jpeg" ContentType="image/jpeg"/>
  <Override PartName="/ppt/notesSlides/notesSlide9.xml" ContentType="application/vnd.openxmlformats-officedocument.presentationml.notesSlide+xml"/>
  <Override PartName="/ppt/media/image10.jpeg" ContentType="image/jpeg"/>
  <Override PartName="/ppt/media/image11.jpe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12.jpe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media1.mov" ContentType="video/unknown"/>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13.jpeg" ContentType="image/jpeg"/>
  <Override PartName="/ppt/media/image14.jpeg" ContentType="image/jpeg"/>
  <Override PartName="/ppt/media/image15.jpeg" ContentType="image/jpeg"/>
  <Override PartName="/ppt/media/image16.jpeg" ContentType="image/jpeg"/>
  <Override PartName="/ppt/notesSlides/notesSlide18.xml" ContentType="application/vnd.openxmlformats-officedocument.presentationml.notesSlide+xml"/>
  <Override PartName="/ppt/media/media2.mov" ContentType="video/unknown"/>
  <Override PartName="/ppt/media/image17.jpeg" ContentType="image/jpeg"/>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18.jpeg" ContentType="image/jpeg"/>
  <Override PartName="/ppt/media/image19.jpeg" ContentType="image/jpeg"/>
  <Override PartName="/ppt/notesSlides/notesSlide21.xml" ContentType="application/vnd.openxmlformats-officedocument.presentationml.notesSlide+xml"/>
  <Override PartName="/ppt/media/image20.jpeg" ContentType="image/jpeg"/>
  <Override PartName="/ppt/notesSlides/notesSlide22.xml" ContentType="application/vnd.openxmlformats-officedocument.presentationml.notesSlide+xml"/>
  <Override PartName="/ppt/media/image21.jpeg" ContentType="image/jpeg"/>
  <Override PartName="/ppt/notesSlides/notesSlide23.xml" ContentType="application/vnd.openxmlformats-officedocument.presentationml.notesSlide+xml"/>
  <Override PartName="/ppt/media/image22.jpeg" ContentType="image/jpeg"/>
  <Override PartName="/ppt/notesSlides/notesSlide24.xml" ContentType="application/vnd.openxmlformats-officedocument.presentationml.notesSlide+xml"/>
  <Override PartName="/ppt/media/image23.jpeg" ContentType="image/jpeg"/>
  <Override PartName="/ppt/notesSlides/notesSlide25.xml" ContentType="application/vnd.openxmlformats-officedocument.presentationml.notesSlide+xml"/>
  <Override PartName="/ppt/media/image24.jpeg" ContentType="image/jpeg"/>
  <Override PartName="/ppt/notesSlides/notesSlide26.xml" ContentType="application/vnd.openxmlformats-officedocument.presentationml.notesSlide+xml"/>
  <Override PartName="/ppt/media/image25.jpeg" ContentType="image/jpeg"/>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26.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Lst>
  <p:sldSz cx="13004800" cy="9753600"/>
  <p:notesSz cx="6858000" cy="9144000"/>
  <p:defaultTextStyle>
    <a:lvl1pPr algn="ctr" defTabSz="584200">
      <a:defRPr sz="3800">
        <a:solidFill>
          <a:srgbClr val="FFFFFF"/>
        </a:solidFill>
        <a:latin typeface="+mn-lt"/>
        <a:ea typeface="+mn-ea"/>
        <a:cs typeface="+mn-cs"/>
        <a:sym typeface="Helvetica Light"/>
      </a:defRPr>
    </a:lvl1pPr>
    <a:lvl2pPr indent="228600" algn="ctr" defTabSz="584200">
      <a:defRPr sz="3800">
        <a:solidFill>
          <a:srgbClr val="FFFFFF"/>
        </a:solidFill>
        <a:latin typeface="+mn-lt"/>
        <a:ea typeface="+mn-ea"/>
        <a:cs typeface="+mn-cs"/>
        <a:sym typeface="Helvetica Light"/>
      </a:defRPr>
    </a:lvl2pPr>
    <a:lvl3pPr indent="457200" algn="ctr" defTabSz="584200">
      <a:defRPr sz="3800">
        <a:solidFill>
          <a:srgbClr val="FFFFFF"/>
        </a:solidFill>
        <a:latin typeface="+mn-lt"/>
        <a:ea typeface="+mn-ea"/>
        <a:cs typeface="+mn-cs"/>
        <a:sym typeface="Helvetica Light"/>
      </a:defRPr>
    </a:lvl3pPr>
    <a:lvl4pPr indent="685800" algn="ctr" defTabSz="584200">
      <a:defRPr sz="3800">
        <a:solidFill>
          <a:srgbClr val="FFFFFF"/>
        </a:solidFill>
        <a:latin typeface="+mn-lt"/>
        <a:ea typeface="+mn-ea"/>
        <a:cs typeface="+mn-cs"/>
        <a:sym typeface="Helvetica Light"/>
      </a:defRPr>
    </a:lvl4pPr>
    <a:lvl5pPr indent="914400" algn="ctr" defTabSz="584200">
      <a:defRPr sz="3800">
        <a:solidFill>
          <a:srgbClr val="FFFFFF"/>
        </a:solidFill>
        <a:latin typeface="+mn-lt"/>
        <a:ea typeface="+mn-ea"/>
        <a:cs typeface="+mn-cs"/>
        <a:sym typeface="Helvetica Light"/>
      </a:defRPr>
    </a:lvl5pPr>
    <a:lvl6pPr indent="1143000" algn="ctr" defTabSz="584200">
      <a:defRPr sz="3800">
        <a:solidFill>
          <a:srgbClr val="FFFFFF"/>
        </a:solidFill>
        <a:latin typeface="+mn-lt"/>
        <a:ea typeface="+mn-ea"/>
        <a:cs typeface="+mn-cs"/>
        <a:sym typeface="Helvetica Light"/>
      </a:defRPr>
    </a:lvl6pPr>
    <a:lvl7pPr indent="1371600" algn="ctr" defTabSz="584200">
      <a:defRPr sz="3800">
        <a:solidFill>
          <a:srgbClr val="FFFFFF"/>
        </a:solidFill>
        <a:latin typeface="+mn-lt"/>
        <a:ea typeface="+mn-ea"/>
        <a:cs typeface="+mn-cs"/>
        <a:sym typeface="Helvetica Light"/>
      </a:defRPr>
    </a:lvl7pPr>
    <a:lvl8pPr indent="1600200" algn="ctr" defTabSz="584200">
      <a:defRPr sz="3800">
        <a:solidFill>
          <a:srgbClr val="FFFFFF"/>
        </a:solidFill>
        <a:latin typeface="+mn-lt"/>
        <a:ea typeface="+mn-ea"/>
        <a:cs typeface="+mn-cs"/>
        <a:sym typeface="Helvetica Light"/>
      </a:defRPr>
    </a:lvl8pPr>
    <a:lvl9pPr indent="1828800" algn="ctr" defTabSz="584200">
      <a:defRPr sz="38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b="def" i="def"/>
      <a:tcStyle>
        <a:tcBdr/>
        <a:fill>
          <a:solidFill>
            <a:srgbClr val="87CED4">
              <a:alpha val="2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b="def" i="def"/>
      <a:tcStyle>
        <a:tcBdr/>
        <a:fill>
          <a:solidFill>
            <a:srgbClr val="5DC123">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189B1A"/>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000000"/>
        </a:fontRef>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A433"/>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rgbClr val="E8A433"/>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hape 40"/>
          <p:cNvSpPr/>
          <p:nvPr>
            <p:ph type="sldImg"/>
          </p:nvPr>
        </p:nvSpPr>
        <p:spPr>
          <a:xfrm>
            <a:off x="1143000" y="685800"/>
            <a:ext cx="4572000" cy="3429000"/>
          </a:xfrm>
          <a:prstGeom prst="rect">
            <a:avLst/>
          </a:prstGeom>
        </p:spPr>
        <p:txBody>
          <a:bodyPr/>
          <a:lstStyle/>
          <a:p>
            <a:pPr lvl="0"/>
          </a:p>
        </p:txBody>
      </p:sp>
      <p:sp>
        <p:nvSpPr>
          <p:cNvPr id="41" name="Shape 41"/>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1600">
        <a:latin typeface="Avenir Book"/>
        <a:ea typeface="Avenir Book"/>
        <a:cs typeface="Avenir Book"/>
        <a:sym typeface="Avenir Book"/>
      </a:defRPr>
    </a:lvl1pPr>
    <a:lvl2pPr indent="228600" defTabSz="457200">
      <a:lnSpc>
        <a:spcPct val="125000"/>
      </a:lnSpc>
      <a:defRPr sz="1600">
        <a:latin typeface="Avenir Book"/>
        <a:ea typeface="Avenir Book"/>
        <a:cs typeface="Avenir Book"/>
        <a:sym typeface="Avenir Book"/>
      </a:defRPr>
    </a:lvl2pPr>
    <a:lvl3pPr indent="457200" defTabSz="457200">
      <a:lnSpc>
        <a:spcPct val="125000"/>
      </a:lnSpc>
      <a:defRPr sz="1600">
        <a:latin typeface="Avenir Book"/>
        <a:ea typeface="Avenir Book"/>
        <a:cs typeface="Avenir Book"/>
        <a:sym typeface="Avenir Book"/>
      </a:defRPr>
    </a:lvl3pPr>
    <a:lvl4pPr indent="685800" defTabSz="457200">
      <a:lnSpc>
        <a:spcPct val="125000"/>
      </a:lnSpc>
      <a:defRPr sz="1600">
        <a:latin typeface="Avenir Book"/>
        <a:ea typeface="Avenir Book"/>
        <a:cs typeface="Avenir Book"/>
        <a:sym typeface="Avenir Book"/>
      </a:defRPr>
    </a:lvl4pPr>
    <a:lvl5pPr indent="914400" defTabSz="457200">
      <a:lnSpc>
        <a:spcPct val="125000"/>
      </a:lnSpc>
      <a:defRPr sz="1600">
        <a:latin typeface="Avenir Book"/>
        <a:ea typeface="Avenir Book"/>
        <a:cs typeface="Avenir Book"/>
        <a:sym typeface="Avenir Book"/>
      </a:defRPr>
    </a:lvl5pPr>
    <a:lvl6pPr indent="1143000" defTabSz="457200">
      <a:lnSpc>
        <a:spcPct val="125000"/>
      </a:lnSpc>
      <a:defRPr sz="1600">
        <a:latin typeface="Avenir Book"/>
        <a:ea typeface="Avenir Book"/>
        <a:cs typeface="Avenir Book"/>
        <a:sym typeface="Avenir Book"/>
      </a:defRPr>
    </a:lvl6pPr>
    <a:lvl7pPr indent="1371600" defTabSz="457200">
      <a:lnSpc>
        <a:spcPct val="125000"/>
      </a:lnSpc>
      <a:defRPr sz="1600">
        <a:latin typeface="Avenir Book"/>
        <a:ea typeface="Avenir Book"/>
        <a:cs typeface="Avenir Book"/>
        <a:sym typeface="Avenir Book"/>
      </a:defRPr>
    </a:lvl7pPr>
    <a:lvl8pPr indent="1600200" defTabSz="457200">
      <a:lnSpc>
        <a:spcPct val="125000"/>
      </a:lnSpc>
      <a:defRPr sz="1600">
        <a:latin typeface="Avenir Book"/>
        <a:ea typeface="Avenir Book"/>
        <a:cs typeface="Avenir Book"/>
        <a:sym typeface="Avenir Book"/>
      </a:defRPr>
    </a:lvl8pPr>
    <a:lvl9pPr indent="1828800" defTabSz="457200">
      <a:lnSpc>
        <a:spcPct val="125000"/>
      </a:lnSpc>
      <a:defRPr sz="1600">
        <a:latin typeface="Avenir Book"/>
        <a:ea typeface="Avenir Book"/>
        <a:cs typeface="Avenir Book"/>
        <a:sym typeface="Avenir Book"/>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 name="Shape 47"/>
          <p:cNvSpPr/>
          <p:nvPr>
            <p:ph type="sldImg"/>
          </p:nvPr>
        </p:nvSpPr>
        <p:spPr>
          <a:prstGeom prst="rect">
            <a:avLst/>
          </a:prstGeom>
        </p:spPr>
        <p:txBody>
          <a:bodyPr/>
          <a:lstStyle/>
          <a:p>
            <a:pPr lvl="0"/>
          </a:p>
        </p:txBody>
      </p:sp>
      <p:sp>
        <p:nvSpPr>
          <p:cNvPr id="48" name="Shape 48"/>
          <p:cNvSpPr/>
          <p:nvPr>
            <p:ph type="body" sz="quarter" idx="1"/>
          </p:nvPr>
        </p:nvSpPr>
        <p:spPr>
          <a:prstGeom prst="rect">
            <a:avLst/>
          </a:prstGeom>
        </p:spPr>
        <p:txBody>
          <a:bodyPr/>
          <a:lstStyle/>
          <a:p>
            <a:pPr lvl="0">
              <a:defRPr sz="1800"/>
            </a:pPr>
            <a:r>
              <a:rPr sz="1600"/>
              <a:t>Why do I wear orange?</a:t>
            </a:r>
            <a:endParaRPr sz="1600"/>
          </a:p>
          <a:p>
            <a:pPr lvl="0">
              <a:defRPr sz="1800"/>
            </a:pPr>
            <a:endParaRPr sz="1600"/>
          </a:p>
          <a:p>
            <a:pPr lvl="0">
              <a:defRPr sz="1800"/>
            </a:pPr>
            <a:r>
              <a:rPr sz="1600"/>
              <a:t>Today I’m going to show you three things.</a:t>
            </a:r>
            <a:endParaRPr sz="1600"/>
          </a:p>
          <a:p>
            <a:pPr lvl="0" marL="288757" indent="-288757">
              <a:buSzPct val="100000"/>
              <a:buAutoNum type="arabicPeriod" startAt="1"/>
              <a:defRPr sz="1800"/>
            </a:pPr>
            <a:r>
              <a:rPr sz="1600"/>
              <a:t>How you can tap into your inner source of creativity and intuition by withdrawing your mind from the world.</a:t>
            </a:r>
            <a:endParaRPr sz="1600"/>
          </a:p>
          <a:p>
            <a:pPr lvl="0" marL="288757" indent="-288757">
              <a:buSzPct val="100000"/>
              <a:buAutoNum type="arabicPeriod" startAt="1"/>
              <a:defRPr sz="1800"/>
            </a:pPr>
            <a:r>
              <a:rPr sz="1600"/>
              <a:t>How you can cultivate your inner wisdom and intuition through concentration</a:t>
            </a:r>
            <a:endParaRPr sz="1600"/>
          </a:p>
          <a:p>
            <a:pPr lvl="0" marL="288757" indent="-288757">
              <a:buSzPct val="100000"/>
              <a:buAutoNum type="arabicPeriod" startAt="1"/>
              <a:defRPr sz="1800"/>
            </a:pPr>
            <a:r>
              <a:rPr sz="1600"/>
              <a:t>And how you can connect to the source of love within you through music and mantra.</a:t>
            </a:r>
            <a:endParaRPr sz="1600"/>
          </a:p>
          <a:p>
            <a:pPr lvl="0">
              <a:defRPr sz="1800"/>
            </a:pPr>
            <a:endParaRPr sz="1600"/>
          </a:p>
          <a:p>
            <a:pPr lvl="0">
              <a:defRPr sz="1800"/>
            </a:pPr>
            <a:r>
              <a:rPr sz="1600"/>
              <a:t>But first I’d just like to know how many of you meditate already?</a:t>
            </a:r>
            <a:endParaRPr sz="1600"/>
          </a:p>
          <a:p>
            <a:pPr lvl="0">
              <a:defRPr sz="1800"/>
            </a:pPr>
            <a:endParaRPr sz="1600"/>
          </a:p>
          <a:p>
            <a:pPr lvl="0">
              <a:defRPr sz="1800"/>
            </a:pPr>
            <a:r>
              <a:rPr sz="1600"/>
              <a:t>How many of you have tried meditation?</a:t>
            </a:r>
            <a:endParaRPr sz="1600"/>
          </a:p>
          <a:p>
            <a:pPr lvl="0">
              <a:defRPr sz="1800"/>
            </a:pPr>
            <a:r>
              <a:rPr sz="1600"/>
              <a:t>How many meditate every day.</a:t>
            </a:r>
            <a:endParaRPr sz="1600"/>
          </a:p>
          <a:p>
            <a:pPr lvl="0">
              <a:defRPr sz="1800"/>
            </a:pPr>
            <a:r>
              <a:rPr sz="1600"/>
              <a:t>How many of you think you should meditate every day, but don’t?</a:t>
            </a:r>
            <a:endParaRPr sz="1600"/>
          </a:p>
          <a:p>
            <a:pPr lvl="0">
              <a:defRPr sz="1800"/>
            </a:pPr>
            <a:r>
              <a:rPr sz="1600"/>
              <a:t>How many of you listen to music by a rock star who used to meditate?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7" name="Shape 107"/>
          <p:cNvSpPr/>
          <p:nvPr>
            <p:ph type="sldImg"/>
          </p:nvPr>
        </p:nvSpPr>
        <p:spPr>
          <a:prstGeom prst="rect">
            <a:avLst/>
          </a:prstGeom>
        </p:spPr>
        <p:txBody>
          <a:bodyPr/>
          <a:lstStyle/>
          <a:p>
            <a:pPr lvl="0"/>
          </a:p>
        </p:txBody>
      </p:sp>
      <p:sp>
        <p:nvSpPr>
          <p:cNvPr id="108" name="Shape 108"/>
          <p:cNvSpPr/>
          <p:nvPr>
            <p:ph type="body" sz="quarter" idx="1"/>
          </p:nvPr>
        </p:nvSpPr>
        <p:spPr>
          <a:prstGeom prst="rect">
            <a:avLst/>
          </a:prstGeom>
        </p:spPr>
        <p:txBody>
          <a:bodyPr/>
          <a:lstStyle/>
          <a:p>
            <a:pPr lvl="0">
              <a:defRPr sz="1800"/>
            </a:pPr>
            <a:r>
              <a:rPr sz="1600"/>
              <a:t>This is a simplified explanation of the model of the mind according to the psychology of yoga - the most ancient school of psychology, and philosophy, in the world.</a:t>
            </a:r>
            <a:endParaRPr sz="1600"/>
          </a:p>
          <a:p>
            <a:pPr lvl="0">
              <a:defRPr sz="1800"/>
            </a:pPr>
            <a:r>
              <a:rPr sz="1600"/>
              <a:t>The mind is layered. This is an idea shared of course by western psychologists. And what lies beneath the surface, what we call the sub-conscious mind, is much greater than what is visible - which we think of as the conscious mind. Like an island - the hidden part is by far the greater portion. Hence the terms  conscious, subconscious and unconscious mind coined by Freud and Jung. </a:t>
            </a:r>
            <a:endParaRPr sz="1600"/>
          </a:p>
          <a:p>
            <a:pPr lvl="0">
              <a:defRPr sz="1800"/>
            </a:pPr>
            <a:endParaRPr sz="1600"/>
          </a:p>
          <a:p>
            <a:pPr lvl="0">
              <a:defRPr sz="1800"/>
            </a:pPr>
            <a:r>
              <a:rPr sz="1600"/>
              <a:t>But in yoga psychology, what Jung referred to as the unconscious, or sometimes the collective unconscious, is further subdivided into three layers. And for the purposes of simplicity I’ve labelled these according to their primary functions, rather than with their more accurate sanskrta names.</a:t>
            </a:r>
            <a:endParaRPr sz="1600"/>
          </a:p>
          <a:p>
            <a:pPr lvl="0">
              <a:defRPr sz="1800"/>
            </a:pPr>
            <a:endParaRPr sz="1600"/>
          </a:p>
          <a:p>
            <a:pPr lvl="0">
              <a:defRPr sz="1800"/>
            </a:pPr>
            <a:r>
              <a:rPr sz="1600"/>
              <a:t>Sensory - Kamamaya Kosa. Desire to go towards warmth, away from cold.</a:t>
            </a:r>
            <a:endParaRPr sz="1600"/>
          </a:p>
          <a:p>
            <a:pPr lvl="0">
              <a:defRPr sz="1800"/>
            </a:pPr>
            <a:r>
              <a:rPr sz="1600"/>
              <a:t>Intellectual - memory and reasoning. Analytic thinking. Impressions. Dreams.</a:t>
            </a:r>
            <a:endParaRPr sz="1600"/>
          </a:p>
          <a:p>
            <a:pPr lvl="0">
              <a:defRPr sz="1800"/>
            </a:pPr>
            <a:endParaRPr sz="1600"/>
          </a:p>
          <a:p>
            <a:pPr lvl="0">
              <a:defRPr sz="1800"/>
            </a:pPr>
            <a:r>
              <a:rPr sz="1600"/>
              <a:t>Ghetto Blaster</a:t>
            </a:r>
            <a:endParaRPr sz="1600"/>
          </a:p>
          <a:p>
            <a:pPr lvl="0">
              <a:defRPr sz="1800"/>
            </a:pPr>
            <a:endParaRPr sz="1600"/>
          </a:p>
          <a:p>
            <a:pPr lvl="0">
              <a:defRPr sz="1800"/>
            </a:pPr>
            <a:r>
              <a:rPr sz="1600"/>
              <a:t>Creative - Picasso vs Einstein. Plus seeds of karma - personality.</a:t>
            </a:r>
            <a:endParaRPr sz="1600"/>
          </a:p>
          <a:p>
            <a:pPr lvl="0">
              <a:defRPr sz="1800"/>
            </a:pPr>
            <a:r>
              <a:rPr sz="1600"/>
              <a:t>Synthetic wisdom - Realization of truth. Discrimination and Detachment - Buddhists talk about this a lot.</a:t>
            </a:r>
            <a:endParaRPr sz="1600"/>
          </a:p>
          <a:p>
            <a:pPr lvl="0">
              <a:defRPr sz="1800"/>
            </a:pPr>
            <a:r>
              <a:rPr sz="1600"/>
              <a:t>Source of our own awareness and unconditional love. Not romantic love - universal love, like St. Francis who loved birds and squirrels and, according to the singer Donovan, the sun and the moon as well.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 name="Shape 121"/>
          <p:cNvSpPr/>
          <p:nvPr>
            <p:ph type="sldImg"/>
          </p:nvPr>
        </p:nvSpPr>
        <p:spPr>
          <a:prstGeom prst="rect">
            <a:avLst/>
          </a:prstGeom>
        </p:spPr>
        <p:txBody>
          <a:bodyPr/>
          <a:lstStyle/>
          <a:p>
            <a:pPr lvl="0"/>
          </a:p>
        </p:txBody>
      </p:sp>
      <p:sp>
        <p:nvSpPr>
          <p:cNvPr id="122" name="Shape 122"/>
          <p:cNvSpPr/>
          <p:nvPr>
            <p:ph type="body" sz="quarter" idx="1"/>
          </p:nvPr>
        </p:nvSpPr>
        <p:spPr>
          <a:prstGeom prst="rect">
            <a:avLst/>
          </a:prstGeom>
        </p:spPr>
        <p:txBody>
          <a:bodyPr/>
          <a:lstStyle/>
          <a:p>
            <a:pPr lvl="0">
              <a:defRPr sz="1800"/>
            </a:pPr>
            <a:r>
              <a:rPr sz="1600"/>
              <a:t>This morning I was thinking, “how can I get these Googlers with all their PHds and flying cars to understand that they might have a lot to gain from the wisdom of yoga. I mean how can I get them to understand just how relevant it is to them. Thinking thinking thinking, but no solution coming because I’m stuck in my analytical mode, which is blocking my creative problem solving mode.</a:t>
            </a:r>
            <a:endParaRPr sz="1600"/>
          </a:p>
          <a:p>
            <a:pPr lvl="0">
              <a:defRPr sz="1800"/>
            </a:pPr>
            <a:endParaRPr sz="1600"/>
          </a:p>
          <a:p>
            <a:pPr lvl="0">
              <a:defRPr sz="1800"/>
            </a:pPr>
            <a:r>
              <a:rPr sz="1600"/>
              <a:t>Then I’m sitting in meditation, and suddenly it hit me. The first limb of yoga is called Yama. It is usually translated as abstinences - stuff you should not do. But it could just as easily translate as.</a:t>
            </a:r>
            <a:endParaRPr sz="1600"/>
          </a:p>
          <a:p>
            <a:pPr lvl="0">
              <a:defRPr sz="1800"/>
            </a:pPr>
            <a:endParaRPr sz="16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Shape 135"/>
          <p:cNvSpPr/>
          <p:nvPr>
            <p:ph type="sldImg"/>
          </p:nvPr>
        </p:nvSpPr>
        <p:spPr>
          <a:prstGeom prst="rect">
            <a:avLst/>
          </a:prstGeom>
        </p:spPr>
        <p:txBody>
          <a:bodyPr/>
          <a:lstStyle/>
          <a:p>
            <a:pPr lvl="0"/>
          </a:p>
        </p:txBody>
      </p:sp>
      <p:sp>
        <p:nvSpPr>
          <p:cNvPr id="136" name="Shape 136"/>
          <p:cNvSpPr/>
          <p:nvPr>
            <p:ph type="body" sz="quarter" idx="1"/>
          </p:nvPr>
        </p:nvSpPr>
        <p:spPr>
          <a:prstGeom prst="rect">
            <a:avLst/>
          </a:prstGeom>
        </p:spPr>
        <p:txBody>
          <a:bodyPr/>
          <a:lstStyle/>
          <a:p>
            <a:pPr lvl="0">
              <a:defRPr sz="1800"/>
            </a:pPr>
            <a:r>
              <a:rPr sz="1600"/>
              <a:t>Before I go into detail about these layers of the mind, I want to explain something about how meditation fits with this model.</a:t>
            </a:r>
            <a:endParaRPr sz="1600"/>
          </a:p>
          <a:p>
            <a:pPr lvl="0">
              <a:defRPr sz="1800"/>
            </a:pPr>
            <a:endParaRPr sz="1600"/>
          </a:p>
          <a:p>
            <a:pPr lvl="0">
              <a:defRPr sz="1800"/>
            </a:pPr>
            <a:r>
              <a:rPr sz="1600"/>
              <a:t>There is an ancient system of yoga and meditation called Astaunga Yoga, which means 8 limbed.</a:t>
            </a:r>
            <a:endParaRPr sz="1600"/>
          </a:p>
          <a:p>
            <a:pPr lvl="0">
              <a:defRPr sz="1800"/>
            </a:pPr>
            <a:r>
              <a:rPr sz="1600"/>
              <a:t>Postures - go to any yoga studio, and they’ll be doing yoga postures, or asanas. They’ll also probably try a bit of breath control, and maybe some concentration. Maybe.</a:t>
            </a:r>
            <a:endParaRPr sz="1600"/>
          </a:p>
          <a:p>
            <a:pPr lvl="0">
              <a:defRPr sz="1800"/>
            </a:pPr>
            <a:endParaRPr sz="1600"/>
          </a:p>
          <a:p>
            <a:pPr lvl="0">
              <a:defRPr sz="1800"/>
            </a:pPr>
            <a:r>
              <a:rPr sz="1600"/>
              <a:t>Abstinences. This is all the stuff that a yoga practitioner should NOT do. You know - moral rules, like not killing people, stealing stuff, lying to your mother etc.</a:t>
            </a:r>
            <a:endParaRPr sz="1600"/>
          </a:p>
          <a:p>
            <a:pPr lvl="0">
              <a:defRPr sz="1800"/>
            </a:pPr>
            <a:r>
              <a:rPr sz="1600"/>
              <a:t>Observances are things you should do, like helping people, switching off your phone completely in the theater. And this means switching it off completely, not leaving it sort of half alive so that when someone call you it buzzes and tries to get your attention which makes everyone around you want to strangle you, which is a violation of their abstinences, and so on - you see how important this is.</a:t>
            </a:r>
            <a:endParaRPr sz="1600"/>
          </a:p>
          <a:p>
            <a:pPr lvl="0">
              <a:defRPr sz="1800"/>
            </a:pPr>
            <a:endParaRPr sz="1600"/>
          </a:p>
          <a:p>
            <a:pPr lvl="0">
              <a:defRPr sz="1800"/>
            </a:pPr>
            <a:r>
              <a:rPr sz="1600"/>
              <a:t>Breath control. This is particularly good for people who think too much. Anyone here think for a living? Ever caught yourself thinking and thinking and thinking so much you can’t stop</a:t>
            </a:r>
            <a:endParaRPr sz="1600"/>
          </a:p>
          <a:p>
            <a:pPr lvl="0">
              <a:defRPr sz="1800"/>
            </a:pPr>
            <a:endParaRPr sz="1600"/>
          </a:p>
          <a:p>
            <a:pPr lvl="0">
              <a:defRPr sz="1800"/>
            </a:pPr>
            <a:r>
              <a:rPr sz="1600"/>
              <a:t>You need to take a deep breath and slow down that subconscious mind. Thinking and breathing are intimately connected. “Let me catch my breath”. You how it is. You’re late for a meeting. You run and run and you get there and you’re going pant pant pant and someone asks you what the square root of minus 11 is and you can’t answer because you can’t think straight because your brain is all racy and crazy from all that panting, so you say, “just let me catch my breath.”</a:t>
            </a:r>
            <a:endParaRPr sz="1600"/>
          </a:p>
          <a:p>
            <a:pPr lvl="0">
              <a:defRPr sz="1800"/>
            </a:pPr>
            <a:r>
              <a:rPr sz="1600"/>
              <a:t>Now before any of you mathematician nerds start lecturing me about unreal numbers, yes I know that you can’t define the square root of a negative number - I was just being silly.</a:t>
            </a:r>
            <a:endParaRPr sz="1600"/>
          </a:p>
          <a:p>
            <a:pPr lvl="0">
              <a:defRPr sz="1800"/>
            </a:pPr>
            <a:endParaRPr sz="1600"/>
          </a:p>
          <a:p>
            <a:pPr lvl="0">
              <a:defRPr sz="1800"/>
            </a:pPr>
            <a:r>
              <a:rPr sz="1600"/>
              <a:t>Withdrawal - we’ll do an exercise in that in a moment.</a:t>
            </a:r>
            <a:endParaRPr sz="1600"/>
          </a:p>
          <a:p>
            <a:pPr lvl="0">
              <a:defRPr sz="1800"/>
            </a:pPr>
            <a:r>
              <a:rPr sz="1600"/>
              <a:t>Concentration - likewise.</a:t>
            </a:r>
            <a:endParaRPr sz="1600"/>
          </a:p>
          <a:p>
            <a:pPr lvl="0">
              <a:defRPr sz="1800"/>
            </a:pPr>
            <a:r>
              <a:rPr sz="1600"/>
              <a:t>Spiritual meditation - likewise</a:t>
            </a:r>
            <a:endParaRPr sz="1600"/>
          </a:p>
          <a:p>
            <a:pPr lvl="0">
              <a:defRPr sz="1800"/>
            </a:pPr>
            <a:r>
              <a:rPr sz="1600"/>
              <a:t>Suspension of Mind - spiritual trance. Nirvana. Samadhi. Satori. More of an experience and a result of the other seven, than a practice.</a:t>
            </a:r>
            <a:endParaRPr sz="16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 name="Shape 161"/>
          <p:cNvSpPr/>
          <p:nvPr>
            <p:ph type="sldImg"/>
          </p:nvPr>
        </p:nvSpPr>
        <p:spPr>
          <a:prstGeom prst="rect">
            <a:avLst/>
          </a:prstGeom>
        </p:spPr>
        <p:txBody>
          <a:bodyPr/>
          <a:lstStyle/>
          <a:p>
            <a:pPr lvl="0"/>
          </a:p>
        </p:txBody>
      </p:sp>
      <p:sp>
        <p:nvSpPr>
          <p:cNvPr id="162" name="Shape 162"/>
          <p:cNvSpPr/>
          <p:nvPr>
            <p:ph type="body" sz="quarter" idx="1"/>
          </p:nvPr>
        </p:nvSpPr>
        <p:spPr>
          <a:prstGeom prst="rect">
            <a:avLst/>
          </a:prstGeom>
        </p:spPr>
        <p:txBody>
          <a:bodyPr/>
          <a:lstStyle/>
          <a:p>
            <a:pPr lvl="0">
              <a:defRPr sz="1800"/>
            </a:pPr>
            <a:r>
              <a:rPr sz="1600"/>
              <a:t>This is a simplified explanation of the model of the mind according to the psychology of yoga - the most ancient school of psychology, and philosophy, in the world.</a:t>
            </a:r>
            <a:endParaRPr sz="1600"/>
          </a:p>
          <a:p>
            <a:pPr lvl="0">
              <a:defRPr sz="1800"/>
            </a:pPr>
            <a:r>
              <a:rPr sz="1600"/>
              <a:t>The mind is layered. This is an idea shared of course by western psychologists. And what lies beneath the surface, what we call the sub-conscious mind, is much greater than what is visible - which we think of as the conscious mind. Like an island - the hidden part is by far the greater portion. Hence the terms  conscious, subconscious and unconscious mind coined by Freud and Jung. </a:t>
            </a:r>
            <a:endParaRPr sz="1600"/>
          </a:p>
          <a:p>
            <a:pPr lvl="0">
              <a:defRPr sz="1800"/>
            </a:pPr>
            <a:endParaRPr sz="1600"/>
          </a:p>
          <a:p>
            <a:pPr lvl="0">
              <a:defRPr sz="1800"/>
            </a:pPr>
            <a:r>
              <a:rPr sz="1600"/>
              <a:t>But in yoga psychology, what Jung referred to as the unconscious, or sometimes the collective unconscious, is further subdivided into three layers. And for the purposes of simplicity I’ve labelled these according to their primary functions, rather than with their more accurate sanskrta names.</a:t>
            </a:r>
            <a:endParaRPr sz="1600"/>
          </a:p>
          <a:p>
            <a:pPr lvl="0">
              <a:defRPr sz="1800"/>
            </a:pPr>
            <a:endParaRPr sz="1600"/>
          </a:p>
          <a:p>
            <a:pPr lvl="0">
              <a:defRPr sz="1800"/>
            </a:pPr>
            <a:r>
              <a:rPr sz="1600"/>
              <a:t>Sensory - Kamamaya Kosa. Desire to go towards warmth, away from cold.</a:t>
            </a:r>
            <a:endParaRPr sz="1600"/>
          </a:p>
          <a:p>
            <a:pPr lvl="0">
              <a:defRPr sz="1800"/>
            </a:pPr>
            <a:r>
              <a:rPr sz="1600"/>
              <a:t>Intellectual - memory and reasoning. Analytic thinking. Impressions.</a:t>
            </a:r>
            <a:endParaRPr sz="1600"/>
          </a:p>
          <a:p>
            <a:pPr lvl="0">
              <a:defRPr sz="1800"/>
            </a:pPr>
            <a:r>
              <a:rPr sz="1600"/>
              <a:t>Creative - Picasso vs Einstein. Plus seeds of karma - personality.</a:t>
            </a:r>
            <a:endParaRPr sz="1600"/>
          </a:p>
          <a:p>
            <a:pPr lvl="0">
              <a:defRPr sz="1800"/>
            </a:pPr>
            <a:r>
              <a:rPr sz="1600"/>
              <a:t>Synthetic wisdom - Realization of truth. Discrimination and Detachment - Buddhists talk about this a lot.</a:t>
            </a:r>
            <a:endParaRPr sz="1600"/>
          </a:p>
          <a:p>
            <a:pPr lvl="0">
              <a:defRPr sz="1800"/>
            </a:pPr>
            <a:r>
              <a:rPr sz="1600"/>
              <a:t>Source of our own awareness and unconditional love. Not romantic love - universal love, like St. Francis who loved birds and squirrels and, according to the singer Donovan, the sun and the moon as well.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 name="Shape 176"/>
          <p:cNvSpPr/>
          <p:nvPr>
            <p:ph type="sldImg"/>
          </p:nvPr>
        </p:nvSpPr>
        <p:spPr>
          <a:prstGeom prst="rect">
            <a:avLst/>
          </a:prstGeom>
        </p:spPr>
        <p:txBody>
          <a:bodyPr/>
          <a:lstStyle/>
          <a:p>
            <a:pPr lvl="0"/>
          </a:p>
        </p:txBody>
      </p:sp>
      <p:sp>
        <p:nvSpPr>
          <p:cNvPr id="177" name="Shape 177"/>
          <p:cNvSpPr/>
          <p:nvPr>
            <p:ph type="body" sz="quarter" idx="1"/>
          </p:nvPr>
        </p:nvSpPr>
        <p:spPr>
          <a:prstGeom prst="rect">
            <a:avLst/>
          </a:prstGeom>
        </p:spPr>
        <p:txBody>
          <a:bodyPr/>
          <a:lstStyle/>
          <a:p>
            <a:pPr lvl="0">
              <a:defRPr sz="1800"/>
            </a:pPr>
            <a:r>
              <a:rPr sz="1600"/>
              <a:t>Boom box.</a:t>
            </a:r>
            <a:endParaRPr sz="1600"/>
          </a:p>
          <a:p>
            <a:pPr lvl="0">
              <a:defRPr sz="1800"/>
            </a:pPr>
            <a:r>
              <a:rPr sz="1600"/>
              <a:t>Yesterday I was down at Big Sur, at a beautiful secret beach my friend discovered. So peaceful, gazing out into the blue distance, watching a whale, birds chirping, waves breaking down below.</a:t>
            </a:r>
            <a:endParaRPr sz="1600"/>
          </a:p>
          <a:p>
            <a:pPr lvl="0">
              <a:defRPr sz="1800"/>
            </a:pPr>
            <a:r>
              <a:rPr sz="1600"/>
              <a:t>What if, like so many obedient consumers, I’d brought my Boom Box with me and it was pumping out my favorite beat Dumba Dumba Dumba Dumba.</a:t>
            </a:r>
            <a:endParaRPr sz="1600"/>
          </a:p>
          <a:p>
            <a:pPr lvl="0">
              <a:defRPr sz="1800"/>
            </a:pPr>
            <a:endParaRPr sz="1600"/>
          </a:p>
          <a:p>
            <a:pPr lvl="0">
              <a:defRPr sz="1800"/>
            </a:pPr>
            <a:r>
              <a:rPr sz="1600"/>
              <a:t>If you can’t stop thinking, it means your can’t switch off your boom box, that drowns out your intuition.</a:t>
            </a:r>
            <a:endParaRPr sz="1600"/>
          </a:p>
          <a:p>
            <a:pPr lvl="0">
              <a:defRPr sz="1800"/>
            </a:pPr>
            <a:endParaRPr sz="1600"/>
          </a:p>
          <a:p>
            <a:pPr lvl="0">
              <a:defRPr sz="1800"/>
            </a:pPr>
            <a:r>
              <a:rPr sz="1600"/>
              <a:t>Incidentally, this is why indigenous people, living in their natural environment, tend to be a lot more intuitive than city dwellers. Their minds are more quiet. They have easier access to the deeper levels of their minds.</a:t>
            </a:r>
            <a:endParaRPr sz="1600"/>
          </a:p>
          <a:p>
            <a:pPr lvl="0">
              <a:defRPr sz="1800"/>
            </a:pPr>
            <a:endParaRPr sz="1600"/>
          </a:p>
          <a:p>
            <a:pPr lvl="0">
              <a:defRPr sz="1800"/>
            </a:pPr>
            <a:r>
              <a:rPr sz="1600"/>
              <a:t>When friend heard I’m speaking about meditation at Google they laughed. Aren’t they one of the companies who created this information avalanche that is causing so much stress and distraction in the first place, so that finally people are turning to meditation because they’re so desperate because they can’t stop thinking?</a:t>
            </a:r>
            <a:endParaRPr sz="1600"/>
          </a:p>
          <a:p>
            <a:pPr lvl="0">
              <a:defRPr sz="1800"/>
            </a:pPr>
            <a:endParaRPr sz="1600"/>
          </a:p>
          <a:p>
            <a:pPr lvl="0">
              <a:defRPr sz="1800"/>
            </a:pPr>
            <a:r>
              <a:rPr sz="1600"/>
              <a:t>I imagine that you’ve been struck by the irony yourselves.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lvl="0"/>
          </a:p>
        </p:txBody>
      </p:sp>
      <p:sp>
        <p:nvSpPr>
          <p:cNvPr id="189" name="Shape 189"/>
          <p:cNvSpPr/>
          <p:nvPr>
            <p:ph type="body" sz="quarter" idx="1"/>
          </p:nvPr>
        </p:nvSpPr>
        <p:spPr>
          <a:prstGeom prst="rect">
            <a:avLst/>
          </a:prstGeom>
        </p:spPr>
        <p:txBody>
          <a:bodyPr/>
          <a:lstStyle/>
          <a:p>
            <a:pPr lvl="0">
              <a:defRPr sz="1800"/>
            </a:pPr>
            <a:r>
              <a:rPr sz="1600"/>
              <a:t>Now I’m not by nature a suspicious man, but when I first noticed this I couldn’t help feeling that these three problems are somehow connected. And then it dawned on me…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 name="Shape 192"/>
          <p:cNvSpPr/>
          <p:nvPr>
            <p:ph type="sldImg"/>
          </p:nvPr>
        </p:nvSpPr>
        <p:spPr>
          <a:prstGeom prst="rect">
            <a:avLst/>
          </a:prstGeom>
        </p:spPr>
        <p:txBody>
          <a:bodyPr/>
          <a:lstStyle/>
          <a:p>
            <a:pPr lvl="0"/>
          </a:p>
        </p:txBody>
      </p:sp>
      <p:sp>
        <p:nvSpPr>
          <p:cNvPr id="193" name="Shape 193"/>
          <p:cNvSpPr/>
          <p:nvPr>
            <p:ph type="body" sz="quarter" idx="1"/>
          </p:nvPr>
        </p:nvSpPr>
        <p:spPr>
          <a:prstGeom prst="rect">
            <a:avLst/>
          </a:prstGeom>
        </p:spPr>
        <p:txBody>
          <a:bodyPr/>
          <a:lstStyle/>
          <a:p>
            <a:pPr lvl="0">
              <a:defRPr sz="1800"/>
            </a:pPr>
            <a:r>
              <a:rPr sz="1600"/>
              <a:t>I do not wish to alarm you, but I have discovered that in Silicon Valley and the Tech Industry in general, there is an epidemic of THINKAHOLICISM.</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lvl="0"/>
          </a:p>
        </p:txBody>
      </p:sp>
      <p:sp>
        <p:nvSpPr>
          <p:cNvPr id="198" name="Shape 198"/>
          <p:cNvSpPr/>
          <p:nvPr>
            <p:ph type="body" sz="quarter" idx="1"/>
          </p:nvPr>
        </p:nvSpPr>
        <p:spPr>
          <a:prstGeom prst="rect">
            <a:avLst/>
          </a:prstGeom>
        </p:spPr>
        <p:txBody>
          <a:bodyPr/>
          <a:lstStyle/>
          <a:p>
            <a:pPr lvl="0">
              <a:defRPr sz="1800"/>
            </a:pPr>
            <a:r>
              <a:rPr sz="1600"/>
              <a:t>Ray Bradbury was a brilliant writer noted for his extra-ordinary originality and style. What he had to say about creativity is of particular relevance to any Thinkaholic.</a:t>
            </a:r>
            <a:endParaRPr sz="1600"/>
          </a:p>
          <a:p>
            <a:pPr lvl="0">
              <a:defRPr sz="1800"/>
            </a:pPr>
            <a:endParaRPr sz="1600"/>
          </a:p>
          <a:p>
            <a:pPr lvl="0">
              <a:defRPr sz="1800"/>
            </a:pPr>
            <a:r>
              <a:rPr sz="1600"/>
              <a:t>Let me tell you something about the role of thinking in music.</a:t>
            </a:r>
            <a:endParaRPr sz="1600"/>
          </a:p>
          <a:p>
            <a:pPr lvl="0">
              <a:defRPr sz="1800"/>
            </a:pPr>
            <a:endParaRPr sz="1600"/>
          </a:p>
          <a:p>
            <a:pPr lvl="0">
              <a:defRPr sz="1800"/>
            </a:pPr>
            <a:r>
              <a:rPr sz="1600"/>
              <a:t>Tell Premik Tubbs and Shambhu story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0" name="Shape 220"/>
          <p:cNvSpPr/>
          <p:nvPr>
            <p:ph type="sldImg"/>
          </p:nvPr>
        </p:nvSpPr>
        <p:spPr>
          <a:prstGeom prst="rect">
            <a:avLst/>
          </a:prstGeom>
        </p:spPr>
        <p:txBody>
          <a:bodyPr/>
          <a:lstStyle/>
          <a:p>
            <a:pPr lvl="0"/>
          </a:p>
        </p:txBody>
      </p:sp>
      <p:sp>
        <p:nvSpPr>
          <p:cNvPr id="221" name="Shape 221"/>
          <p:cNvSpPr/>
          <p:nvPr>
            <p:ph type="body" sz="quarter" idx="1"/>
          </p:nvPr>
        </p:nvSpPr>
        <p:spPr>
          <a:prstGeom prst="rect">
            <a:avLst/>
          </a:prstGeom>
        </p:spPr>
        <p:txBody>
          <a:bodyPr/>
          <a:lstStyle/>
          <a:p>
            <a:pPr lvl="0">
              <a:defRPr sz="1800"/>
            </a:pPr>
            <a:endParaRPr sz="1600"/>
          </a:p>
          <a:p>
            <a:pPr lvl="0">
              <a:defRPr sz="1800"/>
            </a:pPr>
            <a:endParaRPr sz="16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8" name="Shape 238"/>
          <p:cNvSpPr/>
          <p:nvPr>
            <p:ph type="sldImg"/>
          </p:nvPr>
        </p:nvSpPr>
        <p:spPr>
          <a:prstGeom prst="rect">
            <a:avLst/>
          </a:prstGeom>
        </p:spPr>
        <p:txBody>
          <a:bodyPr/>
          <a:lstStyle/>
          <a:p>
            <a:pPr lvl="0"/>
          </a:p>
        </p:txBody>
      </p:sp>
      <p:sp>
        <p:nvSpPr>
          <p:cNvPr id="239" name="Shape 239"/>
          <p:cNvSpPr/>
          <p:nvPr>
            <p:ph type="body" sz="quarter" idx="1"/>
          </p:nvPr>
        </p:nvSpPr>
        <p:spPr>
          <a:prstGeom prst="rect">
            <a:avLst/>
          </a:prstGeom>
        </p:spPr>
        <p:txBody>
          <a:bodyPr/>
          <a:lstStyle/>
          <a:p>
            <a:pPr lvl="0">
              <a:defRPr sz="1800"/>
            </a:pPr>
            <a:r>
              <a:rPr sz="1600"/>
              <a:t>This morning I was thinking, “how can I get these Googlers with all their PHds and flying cars to understand that they might have a lot to gain from the wisdom of yoga. I mean how can I get them to understand just how relevant it is to them. Thinking thinking thinking, but no solution coming because I’m stuck in my analytical mode, which is blocking my creative problem solving mode.</a:t>
            </a:r>
            <a:endParaRPr sz="1600"/>
          </a:p>
          <a:p>
            <a:pPr lvl="0">
              <a:defRPr sz="1800"/>
            </a:pPr>
            <a:endParaRPr sz="1600"/>
          </a:p>
          <a:p>
            <a:pPr lvl="0">
              <a:defRPr sz="1800"/>
            </a:pPr>
            <a:r>
              <a:rPr sz="1600"/>
              <a:t>Then I’m sitting in meditation, and suddenly it hit me. The first limb of yoga is called Yama. It is usually translated as abstinences - stuff you should not do. But it could just as easily translate as.</a:t>
            </a:r>
            <a:endParaRPr sz="1600"/>
          </a:p>
          <a:p>
            <a:pPr lvl="0">
              <a:defRPr sz="1800"/>
            </a:pPr>
            <a:endParaRPr sz="16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 name="Shape 53"/>
          <p:cNvSpPr/>
          <p:nvPr>
            <p:ph type="sldImg"/>
          </p:nvPr>
        </p:nvSpPr>
        <p:spPr>
          <a:prstGeom prst="rect">
            <a:avLst/>
          </a:prstGeom>
        </p:spPr>
        <p:txBody>
          <a:bodyPr/>
          <a:lstStyle/>
          <a:p>
            <a:pPr lvl="0"/>
          </a:p>
        </p:txBody>
      </p:sp>
      <p:sp>
        <p:nvSpPr>
          <p:cNvPr id="54" name="Shape 54"/>
          <p:cNvSpPr/>
          <p:nvPr>
            <p:ph type="body" sz="quarter" idx="1"/>
          </p:nvPr>
        </p:nvSpPr>
        <p:spPr>
          <a:prstGeom prst="rect">
            <a:avLst/>
          </a:prstGeom>
        </p:spPr>
        <p:txBody>
          <a:bodyPr/>
          <a:lstStyle/>
          <a:p>
            <a:pPr lvl="0">
              <a:defRPr sz="1800"/>
            </a:pPr>
            <a:r>
              <a:rPr sz="1600"/>
              <a:t>I’ve wondered about this since I was really young. I was into composing music and art and creative writing, and I was fascinated by the Greek idea of the muses - invisible entities that inspire us when they feel so inclined. And sometimes they come, and sometimes they don’t. That’s how it felt to me. Sometimes the ideas come in a flow, sometimes they don’t.</a:t>
            </a:r>
            <a:endParaRPr sz="1600"/>
          </a:p>
          <a:p>
            <a:pPr lvl="0">
              <a:defRPr sz="1800"/>
            </a:pPr>
            <a:endParaRPr sz="16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 name="Shape 242"/>
          <p:cNvSpPr/>
          <p:nvPr>
            <p:ph type="sldImg"/>
          </p:nvPr>
        </p:nvSpPr>
        <p:spPr>
          <a:prstGeom prst="rect">
            <a:avLst/>
          </a:prstGeom>
        </p:spPr>
        <p:txBody>
          <a:bodyPr/>
          <a:lstStyle/>
          <a:p>
            <a:pPr lvl="0"/>
          </a:p>
        </p:txBody>
      </p:sp>
      <p:sp>
        <p:nvSpPr>
          <p:cNvPr id="243" name="Shape 243"/>
          <p:cNvSpPr/>
          <p:nvPr>
            <p:ph type="body" sz="quarter" idx="1"/>
          </p:nvPr>
        </p:nvSpPr>
        <p:spPr>
          <a:prstGeom prst="rect">
            <a:avLst/>
          </a:prstGeom>
        </p:spPr>
        <p:txBody>
          <a:bodyPr/>
          <a:lstStyle/>
          <a:p>
            <a:pPr lvl="0">
              <a:defRPr sz="1800"/>
            </a:pPr>
            <a:r>
              <a:rPr sz="1600"/>
              <a:t>I’m not sure how to put this delicately, but I have to ask you, Have you ever wished that your brain worked better? You know, those moments when you send a joke email to friend and then realize you sent it to your boss by mistake. And the subject of the joke was your boss.</a:t>
            </a:r>
            <a:endParaRPr sz="1600"/>
          </a:p>
          <a:p>
            <a:pPr lvl="0">
              <a:defRPr sz="1800"/>
            </a:pPr>
            <a:r>
              <a:rPr sz="1600"/>
              <a:t>Or alternatively, have you ever wished that one of your co-workers’ brains worked better. For example, when you receive from them a wildly inappropriate joke email clearly intended for someone far less mature than yourself.</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 name="Shape 277"/>
          <p:cNvSpPr/>
          <p:nvPr>
            <p:ph type="sldImg"/>
          </p:nvPr>
        </p:nvSpPr>
        <p:spPr>
          <a:prstGeom prst="rect">
            <a:avLst/>
          </a:prstGeom>
        </p:spPr>
        <p:txBody>
          <a:bodyPr/>
          <a:lstStyle/>
          <a:p>
            <a:pPr lvl="0"/>
          </a:p>
        </p:txBody>
      </p:sp>
      <p:sp>
        <p:nvSpPr>
          <p:cNvPr id="278" name="Shape 278"/>
          <p:cNvSpPr/>
          <p:nvPr>
            <p:ph type="body" sz="quarter" idx="1"/>
          </p:nvPr>
        </p:nvSpPr>
        <p:spPr>
          <a:prstGeom prst="rect">
            <a:avLst/>
          </a:prstGeom>
        </p:spPr>
        <p:txBody>
          <a:bodyPr/>
          <a:lstStyle/>
          <a:p>
            <a:pPr lvl="0">
              <a:defRPr sz="1800"/>
            </a:pPr>
            <a:r>
              <a:rPr sz="1600"/>
              <a:t>You might think that meditation goes something like this.</a:t>
            </a:r>
            <a:endParaRPr sz="1600"/>
          </a:p>
          <a:p>
            <a:pPr lvl="0">
              <a:defRPr sz="1800"/>
            </a:pPr>
            <a:r>
              <a:rPr sz="1600"/>
              <a:t>But actually it is more like this: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Shape 282"/>
          <p:cNvSpPr/>
          <p:nvPr>
            <p:ph type="sldImg"/>
          </p:nvPr>
        </p:nvSpPr>
        <p:spPr>
          <a:prstGeom prst="rect">
            <a:avLst/>
          </a:prstGeom>
        </p:spPr>
        <p:txBody>
          <a:bodyPr/>
          <a:lstStyle/>
          <a:p>
            <a:pPr lvl="0"/>
          </a:p>
        </p:txBody>
      </p:sp>
      <p:sp>
        <p:nvSpPr>
          <p:cNvPr id="283" name="Shape 283"/>
          <p:cNvSpPr/>
          <p:nvPr>
            <p:ph type="body" sz="quarter" idx="1"/>
          </p:nvPr>
        </p:nvSpPr>
        <p:spPr>
          <a:prstGeom prst="rect">
            <a:avLst/>
          </a:prstGeom>
        </p:spPr>
        <p:txBody>
          <a:bodyPr/>
          <a:lstStyle/>
          <a:p>
            <a:pPr lvl="0">
              <a:defRPr sz="1800"/>
            </a:pPr>
            <a:r>
              <a:rPr sz="1600"/>
              <a:t>The other tool we use is sound.</a:t>
            </a:r>
            <a:endParaRPr sz="1600"/>
          </a:p>
          <a:p>
            <a:pPr lvl="0">
              <a:defRPr sz="1800"/>
            </a:pPr>
            <a:r>
              <a:rPr sz="1600"/>
              <a:t>Think of your favorite piece of music. When you get home from work, maybe feeling tired and a little frazzled, you put on your favorite piece of music nice and loud. How quickly does your mood change?</a:t>
            </a:r>
            <a:endParaRPr sz="1600"/>
          </a:p>
          <a:p>
            <a:pPr lvl="0">
              <a:defRPr sz="1800"/>
            </a:pPr>
            <a:r>
              <a:rPr sz="1600"/>
              <a:t>This effect is the basis of the science of Mantra - using particular words to influence and mold our state of mind.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Shape 287"/>
          <p:cNvSpPr/>
          <p:nvPr>
            <p:ph type="sldImg"/>
          </p:nvPr>
        </p:nvSpPr>
        <p:spPr>
          <a:prstGeom prst="rect">
            <a:avLst/>
          </a:prstGeom>
        </p:spPr>
        <p:txBody>
          <a:bodyPr/>
          <a:lstStyle/>
          <a:p>
            <a:pPr lvl="0"/>
          </a:p>
        </p:txBody>
      </p:sp>
      <p:sp>
        <p:nvSpPr>
          <p:cNvPr id="288" name="Shape 288"/>
          <p:cNvSpPr/>
          <p:nvPr>
            <p:ph type="body" sz="quarter" idx="1"/>
          </p:nvPr>
        </p:nvSpPr>
        <p:spPr>
          <a:prstGeom prst="rect">
            <a:avLst/>
          </a:prstGeom>
        </p:spPr>
        <p:txBody>
          <a:bodyPr/>
          <a:lstStyle/>
          <a:p>
            <a:pPr lvl="0">
              <a:lnSpc>
                <a:spcPct val="100000"/>
              </a:lnSpc>
              <a:defRPr sz="1800"/>
            </a:pPr>
            <a:r>
              <a:rPr sz="2200">
                <a:solidFill>
                  <a:srgbClr val="6F6A4E"/>
                </a:solidFill>
                <a:latin typeface="Lucida Grande"/>
                <a:ea typeface="Lucida Grande"/>
                <a:cs typeface="Lucida Grande"/>
                <a:sym typeface="Lucida Grande"/>
              </a:rPr>
              <a:t> Neuroplasticity has replaced the formerly-held theory that the brain is a physiologically static organ, and explores how the brain changes throughout life.</a:t>
            </a:r>
            <a:endParaRPr sz="2200">
              <a:solidFill>
                <a:srgbClr val="6F6A4E"/>
              </a:solidFill>
              <a:latin typeface="Lucida Grande"/>
              <a:ea typeface="Lucida Grande"/>
              <a:cs typeface="Lucida Grande"/>
              <a:sym typeface="Lucida Grande"/>
            </a:endParaRPr>
          </a:p>
          <a:p>
            <a:pPr lvl="0">
              <a:lnSpc>
                <a:spcPct val="100000"/>
              </a:lnSpc>
              <a:defRPr sz="1800"/>
            </a:pPr>
            <a:endParaRPr sz="2200">
              <a:solidFill>
                <a:srgbClr val="6F6A4E"/>
              </a:solidFill>
              <a:latin typeface="Lucida Grande"/>
              <a:ea typeface="Lucida Grande"/>
              <a:cs typeface="Lucida Grande"/>
              <a:sym typeface="Lucida Grande"/>
            </a:endParaRPr>
          </a:p>
          <a:p>
            <a:pPr lvl="0">
              <a:lnSpc>
                <a:spcPct val="100000"/>
              </a:lnSpc>
              <a:defRPr sz="1800"/>
            </a:pPr>
            <a:r>
              <a:rPr sz="2200">
                <a:solidFill>
                  <a:srgbClr val="6F6A4E"/>
                </a:solidFill>
                <a:latin typeface="Lucida Grande"/>
                <a:ea typeface="Lucida Grande"/>
                <a:cs typeface="Lucida Grande"/>
                <a:sym typeface="Lucida Grande"/>
              </a:rPr>
              <a:t>By repeatedly thinking the same thing, you create and build neural pathways, so that your thinking habits are reflected in your brain structure and eventually your personality.</a:t>
            </a:r>
            <a:endParaRPr sz="2200">
              <a:solidFill>
                <a:srgbClr val="6F6A4E"/>
              </a:solidFill>
              <a:latin typeface="Lucida Grande"/>
              <a:ea typeface="Lucida Grande"/>
              <a:cs typeface="Lucida Grande"/>
              <a:sym typeface="Lucida Grande"/>
            </a:endParaRPr>
          </a:p>
          <a:p>
            <a:pPr lvl="0">
              <a:lnSpc>
                <a:spcPct val="100000"/>
              </a:lnSpc>
              <a:defRPr sz="1800"/>
            </a:pPr>
            <a:endParaRPr sz="2200">
              <a:solidFill>
                <a:srgbClr val="6F6A4E"/>
              </a:solidFill>
              <a:latin typeface="Lucida Grande"/>
              <a:ea typeface="Lucida Grande"/>
              <a:cs typeface="Lucida Grande"/>
              <a:sym typeface="Lucida Grande"/>
            </a:endParaRPr>
          </a:p>
          <a:p>
            <a:pPr lvl="0">
              <a:lnSpc>
                <a:spcPct val="100000"/>
              </a:lnSpc>
              <a:defRPr sz="1800"/>
            </a:pPr>
            <a:r>
              <a:rPr sz="2200">
                <a:solidFill>
                  <a:srgbClr val="6F6A4E"/>
                </a:solidFill>
                <a:latin typeface="Lucida Grande"/>
                <a:ea typeface="Lucida Grande"/>
                <a:cs typeface="Lucida Grande"/>
                <a:sym typeface="Lucida Grande"/>
              </a:rPr>
              <a:t>Keep thinking happy thoughts and you become happy.</a:t>
            </a:r>
            <a:endParaRPr sz="2200">
              <a:solidFill>
                <a:srgbClr val="6F6A4E"/>
              </a:solidFill>
              <a:latin typeface="Lucida Grande"/>
              <a:ea typeface="Lucida Grande"/>
              <a:cs typeface="Lucida Grande"/>
              <a:sym typeface="Lucida Grande"/>
            </a:endParaRPr>
          </a:p>
          <a:p>
            <a:pPr lvl="0">
              <a:lnSpc>
                <a:spcPct val="100000"/>
              </a:lnSpc>
              <a:defRPr sz="1800"/>
            </a:pPr>
            <a:r>
              <a:rPr sz="2200">
                <a:solidFill>
                  <a:srgbClr val="6F6A4E"/>
                </a:solidFill>
                <a:latin typeface="Lucida Grande"/>
                <a:ea typeface="Lucida Grande"/>
                <a:cs typeface="Lucida Grande"/>
                <a:sym typeface="Lucida Grande"/>
              </a:rPr>
              <a:t>Keep thinking angry thoughts and you’ll become angry.</a:t>
            </a:r>
            <a:endParaRPr sz="2200">
              <a:solidFill>
                <a:srgbClr val="6F6A4E"/>
              </a:solidFill>
              <a:latin typeface="Lucida Grande"/>
              <a:ea typeface="Lucida Grande"/>
              <a:cs typeface="Lucida Grande"/>
              <a:sym typeface="Lucida Grande"/>
            </a:endParaRPr>
          </a:p>
          <a:p>
            <a:pPr lvl="0">
              <a:lnSpc>
                <a:spcPct val="100000"/>
              </a:lnSpc>
              <a:defRPr sz="1800"/>
            </a:pPr>
            <a:endParaRPr sz="2200">
              <a:solidFill>
                <a:srgbClr val="6F6A4E"/>
              </a:solidFill>
              <a:latin typeface="Lucida Grande"/>
              <a:ea typeface="Lucida Grande"/>
              <a:cs typeface="Lucida Grande"/>
              <a:sym typeface="Lucida Grande"/>
            </a:endParaRPr>
          </a:p>
          <a:p>
            <a:pPr lvl="0">
              <a:lnSpc>
                <a:spcPct val="100000"/>
              </a:lnSpc>
              <a:defRPr sz="1800"/>
            </a:pPr>
            <a:r>
              <a:rPr sz="2200">
                <a:solidFill>
                  <a:srgbClr val="6F6A4E"/>
                </a:solidFill>
                <a:latin typeface="Lucida Grande"/>
                <a:ea typeface="Lucida Grande"/>
                <a:cs typeface="Lucida Grande"/>
                <a:sym typeface="Lucida Grande"/>
              </a:rPr>
              <a:t>Repetition of your thoughts can be pretty powerful. Thoughts behave a lot like water. Water is soft, and will adapt to the shape of its container. But if it flows in the same channel for a long time,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1" name="Shape 291"/>
          <p:cNvSpPr/>
          <p:nvPr>
            <p:ph type="sldImg"/>
          </p:nvPr>
        </p:nvSpPr>
        <p:spPr>
          <a:prstGeom prst="rect">
            <a:avLst/>
          </a:prstGeom>
        </p:spPr>
        <p:txBody>
          <a:bodyPr/>
          <a:lstStyle/>
          <a:p>
            <a:pPr lvl="0"/>
          </a:p>
        </p:txBody>
      </p:sp>
      <p:sp>
        <p:nvSpPr>
          <p:cNvPr id="292" name="Shape 292"/>
          <p:cNvSpPr/>
          <p:nvPr>
            <p:ph type="body" sz="quarter" idx="1"/>
          </p:nvPr>
        </p:nvSpPr>
        <p:spPr>
          <a:prstGeom prst="rect">
            <a:avLst/>
          </a:prstGeom>
        </p:spPr>
        <p:txBody>
          <a:bodyPr/>
          <a:lstStyle/>
          <a:p>
            <a:pPr lvl="0">
              <a:defRPr sz="1800"/>
            </a:pPr>
            <a:r>
              <a:rPr sz="1600"/>
              <a:t>Repetition can be pretty powerful. Water is soft, but if it flows in the same channel for a long time,  this, can become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7" name="Shape 297"/>
          <p:cNvSpPr/>
          <p:nvPr>
            <p:ph type="sldImg"/>
          </p:nvPr>
        </p:nvSpPr>
        <p:spPr>
          <a:prstGeom prst="rect">
            <a:avLst/>
          </a:prstGeom>
        </p:spPr>
        <p:txBody>
          <a:bodyPr/>
          <a:lstStyle/>
          <a:p>
            <a:pPr lvl="0"/>
          </a:p>
        </p:txBody>
      </p:sp>
      <p:sp>
        <p:nvSpPr>
          <p:cNvPr id="298" name="Shape 298"/>
          <p:cNvSpPr/>
          <p:nvPr>
            <p:ph type="body" sz="quarter" idx="1"/>
          </p:nvPr>
        </p:nvSpPr>
        <p:spPr>
          <a:prstGeom prst="rect">
            <a:avLst/>
          </a:prstGeom>
        </p:spPr>
        <p:txBody>
          <a:bodyPr/>
          <a:lstStyle/>
          <a:p>
            <a:pPr lvl="0">
              <a:defRPr sz="1800"/>
            </a:pPr>
            <a:r>
              <a:rPr sz="1600"/>
              <a:t>this.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Shape 302"/>
          <p:cNvSpPr/>
          <p:nvPr>
            <p:ph type="sldImg"/>
          </p:nvPr>
        </p:nvSpPr>
        <p:spPr>
          <a:prstGeom prst="rect">
            <a:avLst/>
          </a:prstGeom>
        </p:spPr>
        <p:txBody>
          <a:bodyPr/>
          <a:lstStyle/>
          <a:p>
            <a:pPr lvl="0"/>
          </a:p>
        </p:txBody>
      </p:sp>
      <p:sp>
        <p:nvSpPr>
          <p:cNvPr id="303" name="Shape 303"/>
          <p:cNvSpPr/>
          <p:nvPr>
            <p:ph type="body" sz="quarter" idx="1"/>
          </p:nvPr>
        </p:nvSpPr>
        <p:spPr>
          <a:prstGeom prst="rect">
            <a:avLst/>
          </a:prstGeom>
        </p:spPr>
        <p:txBody>
          <a:bodyPr/>
          <a:lstStyle/>
          <a:p>
            <a:pPr lvl="0" defTabSz="584200">
              <a:lnSpc>
                <a:spcPct val="100000"/>
              </a:lnSpc>
              <a:defRPr sz="1800"/>
            </a:pPr>
            <a:r>
              <a:rPr sz="1900">
                <a:latin typeface="Lucida Grande"/>
                <a:ea typeface="Lucida Grande"/>
                <a:cs typeface="Lucida Grande"/>
                <a:sym typeface="Lucida Grande"/>
              </a:rPr>
              <a:t>Mantra combines sound and the power of positive thinking to free the mind from stress and negativity, and awaken a feeling of connection and love within.</a:t>
            </a:r>
            <a:endParaRPr sz="1900">
              <a:latin typeface="Lucida Grande"/>
              <a:ea typeface="Lucida Grande"/>
              <a:cs typeface="Lucida Grande"/>
              <a:sym typeface="Lucida Grande"/>
            </a:endParaRPr>
          </a:p>
          <a:p>
            <a:pPr lvl="0" defTabSz="584200">
              <a:lnSpc>
                <a:spcPct val="100000"/>
              </a:lnSpc>
              <a:defRPr sz="1800"/>
            </a:pPr>
            <a:r>
              <a:rPr sz="1900">
                <a:latin typeface="Lucida Grande"/>
                <a:ea typeface="Lucida Grande"/>
                <a:cs typeface="Lucida Grande"/>
                <a:sym typeface="Lucida Grande"/>
              </a:rPr>
              <a:t>Meditation is as much about emotion as it is about thoughts. And music is the language of emotion.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7" name="Shape 307"/>
          <p:cNvSpPr/>
          <p:nvPr>
            <p:ph type="sldImg"/>
          </p:nvPr>
        </p:nvSpPr>
        <p:spPr>
          <a:prstGeom prst="rect">
            <a:avLst/>
          </a:prstGeom>
        </p:spPr>
        <p:txBody>
          <a:bodyPr/>
          <a:lstStyle/>
          <a:p>
            <a:pPr lvl="0"/>
          </a:p>
        </p:txBody>
      </p:sp>
      <p:sp>
        <p:nvSpPr>
          <p:cNvPr id="308" name="Shape 308"/>
          <p:cNvSpPr/>
          <p:nvPr>
            <p:ph type="body" sz="quarter" idx="1"/>
          </p:nvPr>
        </p:nvSpPr>
        <p:spPr>
          <a:prstGeom prst="rect">
            <a:avLst/>
          </a:prstGeom>
        </p:spPr>
        <p:txBody>
          <a:bodyPr/>
          <a:lstStyle/>
          <a:p>
            <a:pPr lvl="0" defTabSz="584200">
              <a:lnSpc>
                <a:spcPct val="100000"/>
              </a:lnSpc>
              <a:defRPr sz="1800"/>
            </a:pPr>
            <a:r>
              <a:rPr sz="2200">
                <a:latin typeface="Lucida Grande"/>
                <a:ea typeface="Lucida Grande"/>
                <a:cs typeface="Lucida Grande"/>
                <a:sym typeface="Lucida Grande"/>
              </a:rPr>
              <a:t>This is a universal mantra, in the sanskrit language. It means that love is the essence of reality. Kind of optimistic, but hey, where’s the downside?</a:t>
            </a:r>
            <a:endParaRPr sz="2200">
              <a:latin typeface="Lucida Grande"/>
              <a:ea typeface="Lucida Grande"/>
              <a:cs typeface="Lucida Grande"/>
              <a:sym typeface="Lucida Grande"/>
            </a:endParaRPr>
          </a:p>
          <a:p>
            <a:pPr lvl="0" defTabSz="584200">
              <a:lnSpc>
                <a:spcPct val="100000"/>
              </a:lnSpc>
              <a:defRPr sz="1800"/>
            </a:pPr>
            <a:endParaRPr sz="2200">
              <a:latin typeface="Lucida Grande"/>
              <a:ea typeface="Lucida Grande"/>
              <a:cs typeface="Lucida Grande"/>
              <a:sym typeface="Lucida Grande"/>
            </a:endParaRPr>
          </a:p>
          <a:p>
            <a:pPr lvl="0" defTabSz="584200">
              <a:lnSpc>
                <a:spcPct val="100000"/>
              </a:lnSpc>
              <a:defRPr sz="1800"/>
            </a:pPr>
            <a:r>
              <a:rPr sz="2200">
                <a:latin typeface="Lucida Grande"/>
                <a:ea typeface="Lucida Grande"/>
                <a:cs typeface="Lucida Grande"/>
                <a:sym typeface="Lucida Grande"/>
              </a:rPr>
              <a:t>We’re going to sing it for a few moments, and then use it as a focus for our attention, repeating it in our minds as we go into meditation.</a:t>
            </a:r>
            <a:endParaRPr sz="2200">
              <a:latin typeface="Lucida Grande"/>
              <a:ea typeface="Lucida Grande"/>
              <a:cs typeface="Lucida Grande"/>
              <a:sym typeface="Lucida Grande"/>
            </a:endParaRPr>
          </a:p>
          <a:p>
            <a:pPr lvl="0" defTabSz="584200">
              <a:lnSpc>
                <a:spcPct val="100000"/>
              </a:lnSpc>
              <a:defRPr sz="1800"/>
            </a:pPr>
            <a:endParaRPr sz="2200">
              <a:latin typeface="Lucida Grande"/>
              <a:ea typeface="Lucida Grande"/>
              <a:cs typeface="Lucida Grande"/>
              <a:sym typeface="Lucida Grande"/>
            </a:endParaRPr>
          </a:p>
          <a:p>
            <a:pPr lvl="0" defTabSz="584200">
              <a:lnSpc>
                <a:spcPct val="100000"/>
              </a:lnSpc>
              <a:defRPr sz="1800"/>
            </a:pPr>
            <a:r>
              <a:rPr sz="2200">
                <a:latin typeface="Lucida Grande"/>
                <a:ea typeface="Lucida Grande"/>
                <a:cs typeface="Lucida Grande"/>
                <a:sym typeface="Lucida Grande"/>
              </a:rPr>
              <a:t>And for your pleasure we have put together a new band. we call ourselves the Dudes.</a:t>
            </a:r>
            <a:endParaRPr sz="2200">
              <a:latin typeface="Lucida Grande"/>
              <a:ea typeface="Lucida Grande"/>
              <a:cs typeface="Lucida Grande"/>
              <a:sym typeface="Lucida Grande"/>
            </a:endParaRPr>
          </a:p>
          <a:p>
            <a:pPr lvl="0" defTabSz="584200">
              <a:lnSpc>
                <a:spcPct val="100000"/>
              </a:lnSpc>
              <a:defRPr sz="1800"/>
            </a:pPr>
            <a:endParaRPr sz="2200">
              <a:latin typeface="Lucida Grande"/>
              <a:ea typeface="Lucida Grande"/>
              <a:cs typeface="Lucida Grande"/>
              <a:sym typeface="Lucida Grande"/>
            </a:endParaRPr>
          </a:p>
          <a:p>
            <a:pPr lvl="0" defTabSz="584200">
              <a:lnSpc>
                <a:spcPct val="100000"/>
              </a:lnSpc>
              <a:defRPr sz="1800"/>
            </a:pPr>
            <a:r>
              <a:rPr sz="2200">
                <a:latin typeface="Lucida Grande"/>
                <a:ea typeface="Lucida Grande"/>
                <a:cs typeface="Lucida Grande"/>
                <a:sym typeface="Lucida Grande"/>
              </a:rPr>
              <a:t>Please welcome the lead guitarist of our newly formed band, Andrew Sage!</a:t>
            </a:r>
            <a:endParaRPr sz="2200">
              <a:latin typeface="Lucida Grande"/>
              <a:ea typeface="Lucida Grande"/>
              <a:cs typeface="Lucida Grande"/>
              <a:sym typeface="Lucida Grande"/>
            </a:endParaRPr>
          </a:p>
          <a:p>
            <a:pPr lvl="0" defTabSz="584200">
              <a:lnSpc>
                <a:spcPct val="100000"/>
              </a:lnSpc>
              <a:defRPr sz="1800"/>
            </a:pPr>
            <a:endParaRPr sz="2200">
              <a:latin typeface="Lucida Grande"/>
              <a:ea typeface="Lucida Grande"/>
              <a:cs typeface="Lucida Grande"/>
              <a:sym typeface="Lucida Grande"/>
            </a:endParaRPr>
          </a:p>
          <a:p>
            <a:pPr lvl="0" defTabSz="584200">
              <a:lnSpc>
                <a:spcPct val="100000"/>
              </a:lnSpc>
              <a:defRPr sz="1800"/>
            </a:pPr>
            <a:r>
              <a:rPr sz="2200">
                <a:latin typeface="Lucida Grande"/>
                <a:ea typeface="Lucida Grande"/>
                <a:cs typeface="Lucida Grande"/>
                <a:sym typeface="Lucida Grande"/>
              </a:rPr>
              <a:t>Guided meditation follows.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9" name="Shape 319"/>
          <p:cNvSpPr/>
          <p:nvPr>
            <p:ph type="sldImg"/>
          </p:nvPr>
        </p:nvSpPr>
        <p:spPr>
          <a:prstGeom prst="rect">
            <a:avLst/>
          </a:prstGeom>
        </p:spPr>
        <p:txBody>
          <a:bodyPr/>
          <a:lstStyle/>
          <a:p>
            <a:pPr lvl="0"/>
          </a:p>
        </p:txBody>
      </p:sp>
      <p:sp>
        <p:nvSpPr>
          <p:cNvPr id="320" name="Shape 320"/>
          <p:cNvSpPr/>
          <p:nvPr>
            <p:ph type="body" sz="quarter" idx="1"/>
          </p:nvPr>
        </p:nvSpPr>
        <p:spPr>
          <a:prstGeom prst="rect">
            <a:avLst/>
          </a:prstGeom>
        </p:spPr>
        <p:txBody>
          <a:bodyPr/>
          <a:lstStyle/>
          <a:p>
            <a:pPr lvl="0">
              <a:defRPr sz="1800"/>
            </a:pPr>
            <a:endParaRPr sz="16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 name="Shape 61"/>
          <p:cNvSpPr/>
          <p:nvPr>
            <p:ph type="sldImg"/>
          </p:nvPr>
        </p:nvSpPr>
        <p:spPr>
          <a:prstGeom prst="rect">
            <a:avLst/>
          </a:prstGeom>
        </p:spPr>
        <p:txBody>
          <a:bodyPr/>
          <a:lstStyle/>
          <a:p>
            <a:pPr lvl="0"/>
          </a:p>
        </p:txBody>
      </p:sp>
      <p:sp>
        <p:nvSpPr>
          <p:cNvPr id="62" name="Shape 62"/>
          <p:cNvSpPr/>
          <p:nvPr>
            <p:ph type="body" sz="quarter" idx="1"/>
          </p:nvPr>
        </p:nvSpPr>
        <p:spPr>
          <a:prstGeom prst="rect">
            <a:avLst/>
          </a:prstGeom>
        </p:spPr>
        <p:txBody>
          <a:bodyPr/>
          <a:lstStyle/>
          <a:p>
            <a:pPr lvl="0">
              <a:lnSpc>
                <a:spcPct val="100000"/>
              </a:lnSpc>
              <a:defRPr sz="1800"/>
            </a:pPr>
            <a:r>
              <a:rPr sz="2200">
                <a:solidFill>
                  <a:srgbClr val="6F6A4E"/>
                </a:solidFill>
                <a:latin typeface="Lucida Grande"/>
                <a:ea typeface="Lucida Grande"/>
                <a:cs typeface="Lucida Grande"/>
                <a:sym typeface="Lucida Grande"/>
              </a:rPr>
              <a:t>When I was a ten years old I wanted to be a wizard. I dreamed of being wise and strong and kind, like Gandalf who saved the world from the evil Lord of the Rings. So you can imagine my excitement when my older brother, Christian, revealed that he was already a wizard. This seemed like a golden opportunity to advance my future career, so I applied to be his apprentice.</a:t>
            </a:r>
            <a:endParaRPr sz="2200">
              <a:solidFill>
                <a:srgbClr val="6F6A4E"/>
              </a:solidFill>
              <a:latin typeface="Lucida Grande"/>
              <a:ea typeface="Lucida Grande"/>
              <a:cs typeface="Lucida Grande"/>
              <a:sym typeface="Lucida Grande"/>
            </a:endParaRPr>
          </a:p>
          <a:p>
            <a:pPr lvl="0">
              <a:lnSpc>
                <a:spcPct val="100000"/>
              </a:lnSpc>
              <a:defRPr sz="1800"/>
            </a:pPr>
            <a:r>
              <a:rPr sz="2200">
                <a:solidFill>
                  <a:srgbClr val="6F6A4E"/>
                </a:solidFill>
                <a:latin typeface="Lucida Grande"/>
                <a:ea typeface="Lucida Grande"/>
                <a:cs typeface="Lucida Grande"/>
                <a:sym typeface="Lucida Grande"/>
              </a:rPr>
              <a:t>“You cannot possibly become a wizard like me,” he said, "for you are afraid of the dark. If you want to become my disciple you must undergo a terrible test. You have to walk down into the heart of the forest alone at midnight, wait there for one minute and just listen."</a:t>
            </a:r>
            <a:endParaRPr sz="2200">
              <a:solidFill>
                <a:srgbClr val="6F6A4E"/>
              </a:solidFill>
              <a:latin typeface="Lucida Grande"/>
              <a:ea typeface="Lucida Grande"/>
              <a:cs typeface="Lucida Grande"/>
              <a:sym typeface="Lucida Grande"/>
            </a:endParaRPr>
          </a:p>
          <a:p>
            <a:pPr lvl="0">
              <a:lnSpc>
                <a:spcPct val="100000"/>
              </a:lnSpc>
              <a:defRPr sz="1800"/>
            </a:pPr>
            <a:r>
              <a:rPr sz="2200">
                <a:solidFill>
                  <a:srgbClr val="6F6A4E"/>
                </a:solidFill>
                <a:latin typeface="Lucida Grande"/>
                <a:ea typeface="Lucida Grande"/>
                <a:cs typeface="Lucida Grande"/>
                <a:sym typeface="Lucida Grande"/>
              </a:rPr>
              <a:t>This seemed impossible. I was terrified of the dark and afraid to enter the forest alone even in daylight. Not because I was a coward - it was because I was convinced that our garden was infested with tigers.</a:t>
            </a:r>
            <a:endParaRPr sz="2200">
              <a:solidFill>
                <a:srgbClr val="6F6A4E"/>
              </a:solidFill>
              <a:latin typeface="Lucida Grande"/>
              <a:ea typeface="Lucida Grande"/>
              <a:cs typeface="Lucida Grande"/>
              <a:sym typeface="Lucida Grande"/>
            </a:endParaRPr>
          </a:p>
          <a:p>
            <a:pPr lvl="0">
              <a:lnSpc>
                <a:spcPct val="100000"/>
              </a:lnSpc>
              <a:defRPr sz="1800"/>
            </a:pPr>
            <a:r>
              <a:rPr sz="2200">
                <a:solidFill>
                  <a:srgbClr val="6F6A4E"/>
                </a:solidFill>
                <a:latin typeface="Lucida Grande"/>
                <a:ea typeface="Lucida Grande"/>
                <a:cs typeface="Lucida Grande"/>
                <a:sym typeface="Lucida Grande"/>
              </a:rPr>
              <a:t>But I yearned to become a wizard so I mustered my courage and all alone on a windy night I crept out of our front door and down the long curving path towards the forest. I sensed the tigers shadowing me, tongues lolling, ready to pounce should I falter. Each step was an effort of will but I fought down my terror and came at last to the heart of the woods where I waited and listened. And I felt calm despite my fear, and strong despite my youth, and a great joy welled up in me, for I was to become a Wizard.</a:t>
            </a:r>
            <a:endParaRPr sz="2200">
              <a:solidFill>
                <a:srgbClr val="6F6A4E"/>
              </a:solidFill>
              <a:latin typeface="Lucida Grande"/>
              <a:ea typeface="Lucida Grande"/>
              <a:cs typeface="Lucida Grande"/>
              <a:sym typeface="Lucida Grande"/>
            </a:endParaRPr>
          </a:p>
          <a:p>
            <a:pPr lvl="0">
              <a:lnSpc>
                <a:spcPct val="100000"/>
              </a:lnSpc>
              <a:defRPr sz="1800"/>
            </a:pPr>
            <a:endParaRPr sz="2200">
              <a:solidFill>
                <a:srgbClr val="6F6A4E"/>
              </a:solidFill>
              <a:latin typeface="Lucida Grande"/>
              <a:ea typeface="Lucida Grande"/>
              <a:cs typeface="Lucida Grande"/>
              <a:sym typeface="Lucida Grande"/>
            </a:endParaRPr>
          </a:p>
          <a:p>
            <a:pPr lvl="0">
              <a:lnSpc>
                <a:spcPct val="100000"/>
              </a:lnSpc>
              <a:defRPr sz="1800"/>
            </a:pPr>
            <a:r>
              <a:rPr sz="2200">
                <a:solidFill>
                  <a:srgbClr val="6F6A4E"/>
                </a:solidFill>
                <a:latin typeface="Lucida Grande"/>
                <a:ea typeface="Lucida Grande"/>
                <a:cs typeface="Lucida Grande"/>
                <a:sym typeface="Lucida Grande"/>
              </a:rPr>
              <a:t>As I grew older I developed new interests. I'd been studying classical music since I was four, but it wasn't until I heard Led Zeppelin perform Stairway to Heaven live for the first time that I knew what I wanted to be. Now I had a much more realistic ambition.</a:t>
            </a:r>
            <a:endParaRPr sz="2200">
              <a:solidFill>
                <a:srgbClr val="6F6A4E"/>
              </a:solidFill>
              <a:latin typeface="Lucida Grande"/>
              <a:ea typeface="Lucida Grande"/>
              <a:cs typeface="Lucida Grande"/>
              <a:sym typeface="Lucida Grande"/>
            </a:endParaRPr>
          </a:p>
          <a:p>
            <a:pPr lvl="0">
              <a:lnSpc>
                <a:spcPct val="100000"/>
              </a:lnSpc>
              <a:defRPr sz="1800"/>
            </a:pPr>
            <a:endParaRPr sz="2200">
              <a:solidFill>
                <a:srgbClr val="6F6A4E"/>
              </a:solidFill>
              <a:latin typeface="Lucida Grande"/>
              <a:ea typeface="Lucida Grande"/>
              <a:cs typeface="Lucida Grande"/>
              <a:sym typeface="Lucida Grande"/>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 name="Shape 65"/>
          <p:cNvSpPr/>
          <p:nvPr>
            <p:ph type="sldImg"/>
          </p:nvPr>
        </p:nvSpPr>
        <p:spPr>
          <a:prstGeom prst="rect">
            <a:avLst/>
          </a:prstGeom>
        </p:spPr>
        <p:txBody>
          <a:bodyPr/>
          <a:lstStyle/>
          <a:p>
            <a:pPr lvl="0"/>
          </a:p>
        </p:txBody>
      </p:sp>
      <p:sp>
        <p:nvSpPr>
          <p:cNvPr id="66" name="Shape 66"/>
          <p:cNvSpPr/>
          <p:nvPr>
            <p:ph type="body" sz="quarter" idx="1"/>
          </p:nvPr>
        </p:nvSpPr>
        <p:spPr>
          <a:prstGeom prst="rect">
            <a:avLst/>
          </a:prstGeom>
        </p:spPr>
        <p:txBody>
          <a:bodyPr/>
          <a:lstStyle/>
          <a:p>
            <a:pPr lvl="0">
              <a:lnSpc>
                <a:spcPct val="100000"/>
              </a:lnSpc>
              <a:defRPr sz="1800"/>
            </a:pPr>
            <a:r>
              <a:rPr sz="2200">
                <a:solidFill>
                  <a:srgbClr val="6F6A4E"/>
                </a:solidFill>
                <a:latin typeface="Lucida Grande"/>
                <a:ea typeface="Lucida Grande"/>
                <a:cs typeface="Lucida Grande"/>
                <a:sym typeface="Lucida Grande"/>
              </a:rPr>
              <a:t>I was going to be a Rockstar</a:t>
            </a:r>
            <a:endParaRPr sz="2200">
              <a:solidFill>
                <a:srgbClr val="6F6A4E"/>
              </a:solidFill>
              <a:latin typeface="Lucida Grande"/>
              <a:ea typeface="Lucida Grande"/>
              <a:cs typeface="Lucida Grande"/>
              <a:sym typeface="Lucida Grande"/>
            </a:endParaRPr>
          </a:p>
          <a:p>
            <a:pPr lvl="0">
              <a:lnSpc>
                <a:spcPct val="100000"/>
              </a:lnSpc>
              <a:defRPr sz="1800"/>
            </a:pPr>
            <a:endParaRPr sz="2200">
              <a:solidFill>
                <a:srgbClr val="6F6A4E"/>
              </a:solidFill>
              <a:latin typeface="Lucida Grande"/>
              <a:ea typeface="Lucida Grande"/>
              <a:cs typeface="Lucida Grande"/>
              <a:sym typeface="Lucida Grande"/>
            </a:endParaRPr>
          </a:p>
          <a:p>
            <a:pPr lvl="0">
              <a:lnSpc>
                <a:spcPct val="100000"/>
              </a:lnSpc>
              <a:defRPr sz="1800"/>
            </a:pPr>
            <a:r>
              <a:rPr sz="2200">
                <a:solidFill>
                  <a:srgbClr val="6F6A4E"/>
                </a:solidFill>
                <a:latin typeface="Lucida Grande"/>
                <a:ea typeface="Lucida Grande"/>
                <a:cs typeface="Lucida Grande"/>
                <a:sym typeface="Lucida Grande"/>
              </a:rPr>
              <a:t>Then in 1975, when I was 19, I had an extra-ordinary spiritual experience that changed everything.  </a:t>
            </a:r>
            <a:endParaRPr sz="2200">
              <a:solidFill>
                <a:srgbClr val="6F6A4E"/>
              </a:solidFill>
              <a:latin typeface="Lucida Grande"/>
              <a:ea typeface="Lucida Grande"/>
              <a:cs typeface="Lucida Grande"/>
              <a:sym typeface="Lucida Grande"/>
            </a:endParaRPr>
          </a:p>
          <a:p>
            <a:pPr lvl="0">
              <a:lnSpc>
                <a:spcPct val="100000"/>
              </a:lnSpc>
              <a:defRPr sz="1800"/>
            </a:pPr>
            <a:endParaRPr sz="2200">
              <a:solidFill>
                <a:srgbClr val="6F6A4E"/>
              </a:solidFill>
              <a:latin typeface="Lucida Grande"/>
              <a:ea typeface="Lucida Grande"/>
              <a:cs typeface="Lucida Grande"/>
              <a:sym typeface="Lucida Grande"/>
            </a:endParaRPr>
          </a:p>
          <a:p>
            <a:pPr lvl="0">
              <a:lnSpc>
                <a:spcPct val="100000"/>
              </a:lnSpc>
              <a:defRPr sz="1800"/>
            </a:pPr>
            <a:r>
              <a:rPr sz="2200">
                <a:solidFill>
                  <a:srgbClr val="6F6A4E"/>
                </a:solidFill>
                <a:latin typeface="Lucida Grande"/>
                <a:ea typeface="Lucida Grande"/>
                <a:cs typeface="Lucida Grande"/>
                <a:sym typeface="Lucida Grande"/>
              </a:rPr>
              <a:t>In that moment I understood that the purpose of human existence is to become one with the source of infinite love within us. </a:t>
            </a:r>
            <a:endParaRPr sz="2200">
              <a:solidFill>
                <a:srgbClr val="6F6A4E"/>
              </a:solidFill>
              <a:latin typeface="Lucida Grande"/>
              <a:ea typeface="Lucida Grande"/>
              <a:cs typeface="Lucida Grande"/>
              <a:sym typeface="Lucida Grande"/>
            </a:endParaRPr>
          </a:p>
          <a:p>
            <a:pPr lvl="0">
              <a:lnSpc>
                <a:spcPct val="100000"/>
              </a:lnSpc>
              <a:defRPr sz="1800"/>
            </a:pPr>
            <a:endParaRPr sz="2200">
              <a:solidFill>
                <a:srgbClr val="6F6A4E"/>
              </a:solidFill>
              <a:latin typeface="Lucida Grande"/>
              <a:ea typeface="Lucida Grande"/>
              <a:cs typeface="Lucida Grande"/>
              <a:sym typeface="Lucida Grande"/>
            </a:endParaRPr>
          </a:p>
          <a:p>
            <a:pPr lvl="0">
              <a:lnSpc>
                <a:spcPct val="100000"/>
              </a:lnSpc>
              <a:defRPr sz="1800"/>
            </a:pPr>
            <a:r>
              <a:rPr sz="2200">
                <a:solidFill>
                  <a:srgbClr val="6F6A4E"/>
                </a:solidFill>
                <a:latin typeface="Lucida Grande"/>
                <a:ea typeface="Lucida Grande"/>
                <a:cs typeface="Lucida Grande"/>
                <a:sym typeface="Lucida Grande"/>
              </a:rPr>
              <a:t>I felt called to walk the spiritual path as a Yogi and master my mind through meditation.</a:t>
            </a:r>
            <a:endParaRPr sz="2200">
              <a:solidFill>
                <a:srgbClr val="6F6A4E"/>
              </a:solidFill>
              <a:latin typeface="Lucida Grande"/>
              <a:ea typeface="Lucida Grande"/>
              <a:cs typeface="Lucida Grande"/>
              <a:sym typeface="Lucida Grande"/>
            </a:endParaRPr>
          </a:p>
          <a:p>
            <a:pPr lvl="0">
              <a:lnSpc>
                <a:spcPct val="100000"/>
              </a:lnSpc>
              <a:defRPr sz="1800"/>
            </a:pPr>
            <a:r>
              <a:rPr sz="2200">
                <a:solidFill>
                  <a:srgbClr val="6F6A4E"/>
                </a:solidFill>
                <a:latin typeface="Lucida Grande"/>
                <a:ea typeface="Lucida Grande"/>
                <a:cs typeface="Lucida Grande"/>
                <a:sym typeface="Lucida Grande"/>
              </a:rPr>
              <a:t>My new goal was to serve, teach, and guide others on the path to happiness.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 name="Shape 70"/>
          <p:cNvSpPr/>
          <p:nvPr>
            <p:ph type="sldImg"/>
          </p:nvPr>
        </p:nvSpPr>
        <p:spPr>
          <a:prstGeom prst="rect">
            <a:avLst/>
          </a:prstGeom>
        </p:spPr>
        <p:txBody>
          <a:bodyPr/>
          <a:lstStyle/>
          <a:p>
            <a:pPr lvl="0"/>
          </a:p>
        </p:txBody>
      </p:sp>
      <p:sp>
        <p:nvSpPr>
          <p:cNvPr id="71" name="Shape 71"/>
          <p:cNvSpPr/>
          <p:nvPr>
            <p:ph type="body" sz="quarter" idx="1"/>
          </p:nvPr>
        </p:nvSpPr>
        <p:spPr>
          <a:prstGeom prst="rect">
            <a:avLst/>
          </a:prstGeom>
        </p:spPr>
        <p:txBody>
          <a:bodyPr/>
          <a:lstStyle/>
          <a:p>
            <a:pPr lvl="0">
              <a:defRPr sz="1800"/>
            </a:pPr>
            <a:r>
              <a:rPr sz="1600"/>
              <a:t>How would it be if you could just switch it on at will? If you could go into whatever state it is where ideas just flow, and inspiration is right there - so you can reach out and pluck the next fresh idea that leads to whatever follows Google Glass, brilliant new world changing idea like a ripe fruit?</a:t>
            </a:r>
            <a:endParaRPr sz="1600"/>
          </a:p>
          <a:p>
            <a:pPr lvl="0">
              <a:defRPr sz="1800"/>
            </a:pPr>
            <a:endParaRPr sz="1600"/>
          </a:p>
          <a:p>
            <a:pPr lvl="0">
              <a:defRPr sz="1800"/>
            </a:pPr>
            <a:r>
              <a:rPr sz="1600"/>
              <a:t>I began practicing meditation because wanted to become enlightened and realize the truth of existence. I have to say, this particular goal has turned out to be a lot harder than I expected.</a:t>
            </a:r>
            <a:endParaRPr sz="1600"/>
          </a:p>
          <a:p>
            <a:pPr lvl="0">
              <a:defRPr sz="1800"/>
            </a:pPr>
            <a:endParaRPr sz="1600"/>
          </a:p>
          <a:p>
            <a:pPr lvl="0">
              <a:defRPr sz="1800"/>
            </a:pPr>
            <a:r>
              <a:rPr sz="1600"/>
              <a:t>In any event, when I started out, I had no idea that meditation had anything to do with Creativity.</a:t>
            </a:r>
            <a:endParaRPr sz="1600"/>
          </a:p>
          <a:p>
            <a:pPr lvl="0">
              <a:defRPr sz="1800"/>
            </a:pPr>
            <a:endParaRPr sz="1600"/>
          </a:p>
          <a:p>
            <a:pPr lvl="0">
              <a:defRPr sz="1800"/>
            </a:pPr>
            <a:r>
              <a:rPr sz="1600"/>
              <a:t>But I pretty soon did. The first thing I noticed within weeks of beginning to meditate regularly was that I started getting amazing ideas for my poetry and music - it was as though I’d turned on this invisible inspiration tap. It was very powerful.</a:t>
            </a:r>
            <a:endParaRPr sz="1600"/>
          </a:p>
          <a:p>
            <a:pPr lvl="0">
              <a:defRPr sz="1800"/>
            </a:pPr>
            <a:endParaRPr sz="1600"/>
          </a:p>
          <a:p>
            <a:pPr lvl="0">
              <a:defRPr sz="1800"/>
            </a:pPr>
            <a:r>
              <a:rPr sz="1600"/>
              <a:t>Then one afternoon I was practicing the first movement of Beethoven’s first Piano Sonata, and as I played the seven closing chords, I was overwhelmed by the sheer beauty of the music. I became ecstatic - it was overwhelming and transporting, as though for a moment I was Beethoven, feeling what he felt when he composed the music long ago.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 name="Shape 75"/>
          <p:cNvSpPr/>
          <p:nvPr>
            <p:ph type="sldImg"/>
          </p:nvPr>
        </p:nvSpPr>
        <p:spPr>
          <a:prstGeom prst="rect">
            <a:avLst/>
          </a:prstGeom>
        </p:spPr>
        <p:txBody>
          <a:bodyPr/>
          <a:lstStyle/>
          <a:p>
            <a:pPr lvl="0"/>
          </a:p>
        </p:txBody>
      </p:sp>
      <p:sp>
        <p:nvSpPr>
          <p:cNvPr id="76" name="Shape 76"/>
          <p:cNvSpPr/>
          <p:nvPr>
            <p:ph type="body" sz="quarter" idx="1"/>
          </p:nvPr>
        </p:nvSpPr>
        <p:spPr>
          <a:prstGeom prst="rect">
            <a:avLst/>
          </a:prstGeom>
        </p:spPr>
        <p:txBody>
          <a:bodyPr/>
          <a:lstStyle/>
          <a:p>
            <a:pPr lvl="0">
              <a:defRPr sz="1800"/>
            </a:pPr>
            <a:r>
              <a:rPr sz="1600"/>
              <a:t>This meditation stuff seemed to be doing things to my mind that I had not anticipated. Good things!</a:t>
            </a:r>
            <a:endParaRPr sz="1600"/>
          </a:p>
          <a:p>
            <a:pPr lvl="0">
              <a:defRPr sz="1800"/>
            </a:pPr>
            <a:endParaRPr sz="1600"/>
          </a:p>
          <a:p>
            <a:pPr lvl="0">
              <a:defRPr sz="1800"/>
            </a:pPr>
            <a:r>
              <a:rPr sz="1600"/>
              <a:t>As I learned more about the meditation process and the different practices came come under the umbrella of yoga and meditation, I realized that the yogis of old had this creativity thing figured out ages ago. They had a whole model of the mind describing three different levels of intuition, and prescribing techniques to tap into each one of them. This whole system is sometimes known as Intuitional Science, which is what I teach and coach people in.</a:t>
            </a:r>
            <a:endParaRPr sz="1600"/>
          </a:p>
          <a:p>
            <a:pPr lvl="0">
              <a:defRPr sz="1800"/>
            </a:pPr>
            <a:endParaRPr sz="1600"/>
          </a:p>
          <a:p>
            <a:pPr lvl="0">
              <a:defRPr sz="1800"/>
            </a:pPr>
            <a:r>
              <a:rPr sz="1600"/>
              <a:t>Today I’m going to give you as much as I can of that in the time we have together.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 name="Shape 81"/>
          <p:cNvSpPr/>
          <p:nvPr>
            <p:ph type="sldImg"/>
          </p:nvPr>
        </p:nvSpPr>
        <p:spPr>
          <a:prstGeom prst="rect">
            <a:avLst/>
          </a:prstGeom>
        </p:spPr>
        <p:txBody>
          <a:bodyPr/>
          <a:lstStyle/>
          <a:p>
            <a:pPr lvl="0"/>
          </a:p>
        </p:txBody>
      </p:sp>
      <p:sp>
        <p:nvSpPr>
          <p:cNvPr id="82" name="Shape 82"/>
          <p:cNvSpPr/>
          <p:nvPr>
            <p:ph type="body" sz="quarter" idx="1"/>
          </p:nvPr>
        </p:nvSpPr>
        <p:spPr>
          <a:prstGeom prst="rect">
            <a:avLst/>
          </a:prstGeom>
        </p:spPr>
        <p:txBody>
          <a:bodyPr/>
          <a:lstStyle/>
          <a:p>
            <a:pPr lvl="0">
              <a:defRPr sz="1800"/>
            </a:pPr>
            <a:r>
              <a:rPr sz="1600"/>
              <a:t>Creativity. This is a huge subject, and is a hot topic in the corporate world these days. Everyone is looking for the next big idea that solves a critical problem, and everyone wants to know how to switch on the idea factory inside our minds. In the information era, creativity is bankable.</a:t>
            </a:r>
            <a:endParaRPr sz="1600"/>
          </a:p>
          <a:p>
            <a:pPr lvl="0">
              <a:defRPr sz="1800"/>
            </a:pPr>
            <a:endParaRPr sz="1600"/>
          </a:p>
          <a:p>
            <a:pPr lvl="0">
              <a:defRPr sz="1800"/>
            </a:pPr>
            <a:r>
              <a:rPr sz="1600"/>
              <a:t>IBM Study - 2010</a:t>
            </a:r>
            <a:endParaRPr sz="1600"/>
          </a:p>
          <a:p>
            <a:pPr lvl="0">
              <a:defRPr sz="1800"/>
            </a:pPr>
            <a:endParaRPr sz="1600"/>
          </a:p>
          <a:p>
            <a:pPr lvl="0">
              <a:defRPr sz="1800"/>
            </a:pPr>
            <a:r>
              <a:rPr sz="1600"/>
              <a:t>Why is creativity one of the most sought after commodities in Business today? In May 2010, IBM released a survey “of more than 1,500 Chief Executive Officers from 60 countries and 33 industries worldwide, chief executives believe that — more than rigor, management discipline, integrity or even vision — successfully navigating an increasing complex world will require creativity.” (IBM press release, www.ibm.com)</a:t>
            </a:r>
            <a:endParaRPr sz="1600"/>
          </a:p>
          <a:p>
            <a:pPr lvl="0">
              <a:defRPr sz="1800"/>
            </a:pPr>
            <a:endParaRPr sz="1600"/>
          </a:p>
          <a:p>
            <a:pPr lvl="0">
              <a:defRPr sz="1800"/>
            </a:pPr>
            <a:r>
              <a:rPr sz="1600"/>
              <a:t>Companies like Disney and 3M and Google and others invest a lot of resources trying to forge a company culture that fosters the cross fertilization of ideas and nurtures innovation. And sure enough, sometimes we get amazing, unforeseeable outcomes like Google Glass and the Google flying car. Oh sorry - I meant to say self-steering car. I know, the flying car is still secret. Don’t worry, my lips are sealed.</a:t>
            </a:r>
            <a:endParaRPr sz="1600"/>
          </a:p>
          <a:p>
            <a:pPr lvl="0">
              <a:defRPr sz="1800"/>
            </a:pPr>
            <a:endParaRPr sz="1600"/>
          </a:p>
          <a:p>
            <a:pPr lvl="0">
              <a:defRPr sz="1800"/>
            </a:pPr>
            <a:r>
              <a:rPr sz="1600"/>
              <a:t>Setting up the right kind of external environment full of dinosaurs and space ships and beach volley ball courts are all very effective and are a critical part of solving the creativity puzzle. But that is not what I’m going to talk about today. You already know about that.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 name="Shape 86"/>
          <p:cNvSpPr/>
          <p:nvPr>
            <p:ph type="sldImg"/>
          </p:nvPr>
        </p:nvSpPr>
        <p:spPr>
          <a:prstGeom prst="rect">
            <a:avLst/>
          </a:prstGeom>
        </p:spPr>
        <p:txBody>
          <a:bodyPr/>
          <a:lstStyle/>
          <a:p>
            <a:pPr lvl="0"/>
          </a:p>
        </p:txBody>
      </p:sp>
      <p:sp>
        <p:nvSpPr>
          <p:cNvPr id="87" name="Shape 87"/>
          <p:cNvSpPr/>
          <p:nvPr>
            <p:ph type="body" sz="quarter" idx="1"/>
          </p:nvPr>
        </p:nvSpPr>
        <p:spPr>
          <a:prstGeom prst="rect">
            <a:avLst/>
          </a:prstGeom>
        </p:spPr>
        <p:txBody>
          <a:bodyPr/>
          <a:lstStyle/>
          <a:p>
            <a:pPr lvl="0">
              <a:defRPr sz="1800"/>
            </a:pPr>
            <a:endParaRPr sz="1600"/>
          </a:p>
          <a:p>
            <a:pPr lvl="0">
              <a:defRPr sz="1800"/>
            </a:pPr>
            <a:r>
              <a:rPr sz="1600"/>
              <a:t>Today I’m going to introduce you to some tools and techniques designed for tapping directly into our internal source of creativity. Tools that work in a prison cell, or a play pen - they are not dependent on any particular external environment. So we are looking at the psychological process of creativity, and how it relates to meditation.</a:t>
            </a:r>
            <a:endParaRPr sz="1600"/>
          </a:p>
          <a:p>
            <a:pPr lvl="0">
              <a:defRPr sz="1800"/>
            </a:pPr>
            <a:endParaRPr sz="1600"/>
          </a:p>
          <a:p>
            <a:pPr lvl="0">
              <a:defRPr sz="1800"/>
            </a:pPr>
            <a:r>
              <a:rPr sz="1600"/>
              <a:t>Creative time line - birthing process: products - Google product or Mona Lisa, creative culture - e.g. Disney and Google. All starts in the mind - dreamer imagination.</a:t>
            </a:r>
            <a:endParaRPr sz="1600"/>
          </a:p>
          <a:p>
            <a:pPr lvl="0">
              <a:defRPr sz="1800"/>
            </a:pPr>
            <a:endParaRPr sz="1600"/>
          </a:p>
          <a:p>
            <a:pPr lvl="0">
              <a:defRPr sz="1800"/>
            </a:pPr>
            <a:r>
              <a:rPr sz="1600"/>
              <a:t>Every idea comes from within someone’s mind. So we are going to learn about how to go within.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 name="Shape 91"/>
          <p:cNvSpPr/>
          <p:nvPr>
            <p:ph type="sldImg"/>
          </p:nvPr>
        </p:nvSpPr>
        <p:spPr>
          <a:prstGeom prst="rect">
            <a:avLst/>
          </a:prstGeom>
        </p:spPr>
        <p:txBody>
          <a:bodyPr/>
          <a:lstStyle/>
          <a:p>
            <a:pPr lvl="0"/>
          </a:p>
        </p:txBody>
      </p:sp>
      <p:sp>
        <p:nvSpPr>
          <p:cNvPr id="92" name="Shape 92"/>
          <p:cNvSpPr/>
          <p:nvPr>
            <p:ph type="body" sz="quarter" idx="1"/>
          </p:nvPr>
        </p:nvSpPr>
        <p:spPr>
          <a:prstGeom prst="rect">
            <a:avLst/>
          </a:prstGeom>
        </p:spPr>
        <p:txBody>
          <a:bodyPr/>
          <a:lstStyle/>
          <a:p>
            <a:pPr lvl="0">
              <a:defRPr sz="1800"/>
            </a:pPr>
            <a:r>
              <a:rPr sz="1600"/>
              <a:t>The Monk Dude’s Creativity Test</a:t>
            </a:r>
            <a:endParaRPr sz="1600"/>
          </a:p>
          <a:p>
            <a:pPr lvl="0">
              <a:defRPr sz="1800"/>
            </a:pPr>
            <a:endParaRPr sz="1600"/>
          </a:p>
          <a:p>
            <a:pPr lvl="0">
              <a:defRPr sz="1800"/>
            </a:pPr>
            <a:r>
              <a:rPr sz="1600"/>
              <a:t>I like to bust one myth for you.</a:t>
            </a:r>
            <a:endParaRPr sz="1600"/>
          </a:p>
          <a:p>
            <a:pPr lvl="0">
              <a:defRPr sz="1800"/>
            </a:pPr>
            <a:endParaRPr sz="1600"/>
          </a:p>
          <a:p>
            <a:pPr lvl="0">
              <a:defRPr sz="1800"/>
            </a:pPr>
            <a:r>
              <a:rPr sz="1600"/>
              <a:t>Who amongst you thinks they are creative?</a:t>
            </a:r>
            <a:endParaRPr sz="1600"/>
          </a:p>
          <a:p>
            <a:pPr lvl="0">
              <a:defRPr sz="1800"/>
            </a:pPr>
            <a:r>
              <a:rPr sz="1600"/>
              <a:t>Earlier, I asked you who was once a child. I’m pretty sure you all were. Which means you are all creative.</a:t>
            </a:r>
            <a:endParaRPr sz="1600"/>
          </a:p>
          <a:p>
            <a:pPr lvl="0">
              <a:defRPr sz="1800"/>
            </a:pPr>
            <a:r>
              <a:rPr sz="1600"/>
              <a:t>Creativity is not a talent. It is a state of being. There is no correlation between IQ and creativity. </a:t>
            </a:r>
            <a:endParaRPr sz="1600"/>
          </a:p>
          <a:p>
            <a:pPr lvl="0">
              <a:defRPr sz="1800"/>
            </a:pPr>
            <a:r>
              <a:rPr sz="1600"/>
              <a:t>It is an ability to get into that ‘play’ mode that we all have within us.</a:t>
            </a:r>
            <a:endParaRPr sz="1600"/>
          </a:p>
          <a:p>
            <a:pPr lvl="0">
              <a:defRPr sz="1800"/>
            </a:pPr>
            <a:r>
              <a:rPr sz="1600"/>
              <a:t>It is suppressed by too much analytical, Thinkaholic type, thinking.</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 name="Shape 6"/>
          <p:cNvSpPr/>
          <p:nvPr>
            <p:ph type="title"/>
          </p:nvPr>
        </p:nvSpPr>
        <p:spPr>
          <a:xfrm>
            <a:off x="1270000" y="1638300"/>
            <a:ext cx="10464800" cy="3302000"/>
          </a:xfrm>
          <a:prstGeom prst="rect">
            <a:avLst/>
          </a:prstGeom>
        </p:spPr>
        <p:txBody>
          <a:bodyPr lIns="0" tIns="0" rIns="0" bIns="0" anchor="b"/>
          <a:lstStyle>
            <a:lvl1pPr defTabSz="584200">
              <a:defRPr sz="8000">
                <a:solidFill>
                  <a:srgbClr val="FFFFFF"/>
                </a:solidFill>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
        <p:nvSpPr>
          <p:cNvPr id="7" name="Shape 7"/>
          <p:cNvSpPr/>
          <p:nvPr>
            <p:ph type="body" idx="1"/>
          </p:nvPr>
        </p:nvSpPr>
        <p:spPr>
          <a:xfrm>
            <a:off x="1270000" y="5029200"/>
            <a:ext cx="10464800" cy="1130300"/>
          </a:xfrm>
          <a:prstGeom prst="rect">
            <a:avLst/>
          </a:prstGeom>
        </p:spPr>
        <p:txBody>
          <a:bodyPr lIns="0" tIns="0" rIns="0" bIns="0"/>
          <a:lstStyle>
            <a:lvl1pPr defTabSz="584200">
              <a:spcBef>
                <a:spcPts val="0"/>
              </a:spcBef>
              <a:defRPr sz="3200">
                <a:solidFill>
                  <a:srgbClr val="FFFFFF"/>
                </a:solidFill>
                <a:latin typeface="+mn-lt"/>
                <a:ea typeface="+mn-ea"/>
                <a:cs typeface="+mn-cs"/>
                <a:sym typeface="Helvetica Light"/>
              </a:defRPr>
            </a:lvl1pPr>
            <a:lvl2pPr indent="228600" defTabSz="584200">
              <a:spcBef>
                <a:spcPts val="0"/>
              </a:spcBef>
              <a:defRPr sz="3200">
                <a:solidFill>
                  <a:srgbClr val="FFFFFF"/>
                </a:solidFill>
                <a:latin typeface="+mn-lt"/>
                <a:ea typeface="+mn-ea"/>
                <a:cs typeface="+mn-cs"/>
                <a:sym typeface="Helvetica Light"/>
              </a:defRPr>
            </a:lvl2pPr>
            <a:lvl3pPr indent="457200" defTabSz="584200">
              <a:spcBef>
                <a:spcPts val="0"/>
              </a:spcBef>
              <a:defRPr sz="3200">
                <a:solidFill>
                  <a:srgbClr val="FFFFFF"/>
                </a:solidFill>
                <a:latin typeface="+mn-lt"/>
                <a:ea typeface="+mn-ea"/>
                <a:cs typeface="+mn-cs"/>
                <a:sym typeface="Helvetica Light"/>
              </a:defRPr>
            </a:lvl3pPr>
            <a:lvl4pPr indent="685800" defTabSz="584200">
              <a:spcBef>
                <a:spcPts val="0"/>
              </a:spcBef>
              <a:defRPr sz="3200">
                <a:solidFill>
                  <a:srgbClr val="FFFFFF"/>
                </a:solidFill>
                <a:latin typeface="+mn-lt"/>
                <a:ea typeface="+mn-ea"/>
                <a:cs typeface="+mn-cs"/>
                <a:sym typeface="Helvetica Light"/>
              </a:defRPr>
            </a:lvl4pPr>
            <a:lvl5pPr indent="914400" defTabSz="584200">
              <a:spcBef>
                <a:spcPts val="0"/>
              </a:spcBef>
              <a:defRPr sz="3200">
                <a:solidFill>
                  <a:srgbClr val="FFFFFF"/>
                </a:solidFill>
                <a:latin typeface="+mn-lt"/>
                <a:ea typeface="+mn-ea"/>
                <a:cs typeface="+mn-cs"/>
                <a:sym typeface="Helvetica Light"/>
              </a:defRPr>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1" name="Shape 31"/>
          <p:cNvSpPr/>
          <p:nvPr>
            <p:ph type="title"/>
          </p:nvPr>
        </p:nvSpPr>
        <p:spPr>
          <a:xfrm>
            <a:off x="1270000" y="3225800"/>
            <a:ext cx="10464800" cy="3302000"/>
          </a:xfrm>
          <a:prstGeom prst="rect">
            <a:avLst/>
          </a:prstGeom>
        </p:spPr>
        <p:txBody>
          <a:bodyPr lIns="0" tIns="0" rIns="0" bIns="0">
            <a:noAutofit/>
          </a:bodyPr>
          <a:lstStyle>
            <a:lvl1pPr defTabSz="584200">
              <a:defRPr sz="8000">
                <a:solidFill>
                  <a:srgbClr val="FFFFFF"/>
                </a:solidFill>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
        <p:nvSpPr>
          <p:cNvPr id="32" name="Shape 32"/>
          <p:cNvSpPr/>
          <p:nvPr>
            <p:ph type="body" idx="1"/>
          </p:nvPr>
        </p:nvSpPr>
        <p:spPr>
          <a:xfrm>
            <a:off x="650240" y="2275839"/>
            <a:ext cx="11704320" cy="6436926"/>
          </a:xfrm>
          <a:prstGeom prst="rect">
            <a:avLst/>
          </a:prstGeom>
        </p:spPr>
        <p:txBody>
          <a:bodyPr lIns="45719" tIns="45719" rIns="45719" bIns="45719">
            <a:noAutofit/>
          </a:bodyPr>
          <a:lstStyle>
            <a:lvl1pPr algn="l" defTabSz="584200">
              <a:spcBef>
                <a:spcPts val="4200"/>
              </a:spcBef>
              <a:defRPr sz="3800">
                <a:solidFill>
                  <a:srgbClr val="FFFFFF"/>
                </a:solidFill>
                <a:latin typeface="+mn-lt"/>
                <a:ea typeface="+mn-ea"/>
                <a:cs typeface="+mn-cs"/>
                <a:sym typeface="Helvetica Light"/>
              </a:defRPr>
            </a:lvl1pPr>
            <a:lvl2pPr indent="228600" algn="l" defTabSz="584200">
              <a:spcBef>
                <a:spcPts val="4200"/>
              </a:spcBef>
              <a:defRPr sz="3800">
                <a:solidFill>
                  <a:srgbClr val="FFFFFF"/>
                </a:solidFill>
                <a:latin typeface="+mn-lt"/>
                <a:ea typeface="+mn-ea"/>
                <a:cs typeface="+mn-cs"/>
                <a:sym typeface="Helvetica Light"/>
              </a:defRPr>
            </a:lvl2pPr>
            <a:lvl3pPr indent="457200" algn="l" defTabSz="584200">
              <a:spcBef>
                <a:spcPts val="4200"/>
              </a:spcBef>
              <a:defRPr sz="3800">
                <a:solidFill>
                  <a:srgbClr val="FFFFFF"/>
                </a:solidFill>
                <a:latin typeface="+mn-lt"/>
                <a:ea typeface="+mn-ea"/>
                <a:cs typeface="+mn-cs"/>
                <a:sym typeface="Helvetica Light"/>
              </a:defRPr>
            </a:lvl3pPr>
            <a:lvl4pPr indent="685800" algn="l" defTabSz="584200">
              <a:spcBef>
                <a:spcPts val="4200"/>
              </a:spcBef>
              <a:defRPr sz="3800">
                <a:solidFill>
                  <a:srgbClr val="FFFFFF"/>
                </a:solidFill>
                <a:latin typeface="+mn-lt"/>
                <a:ea typeface="+mn-ea"/>
                <a:cs typeface="+mn-cs"/>
                <a:sym typeface="Helvetica Light"/>
              </a:defRPr>
            </a:lvl4pPr>
            <a:lvl5pPr indent="914400" algn="l" defTabSz="584200">
              <a:spcBef>
                <a:spcPts val="4200"/>
              </a:spcBef>
              <a:defRPr sz="3800">
                <a:solidFill>
                  <a:srgbClr val="FFFFFF"/>
                </a:solidFill>
                <a:latin typeface="+mn-lt"/>
                <a:ea typeface="+mn-ea"/>
                <a:cs typeface="+mn-cs"/>
                <a:sym typeface="Helvetica Light"/>
              </a:defRPr>
            </a:lvl5p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4" name="Shape 34"/>
          <p:cNvSpPr/>
          <p:nvPr>
            <p:ph type="title"/>
          </p:nvPr>
        </p:nvSpPr>
        <p:spPr>
          <a:xfrm>
            <a:off x="1270000" y="254000"/>
            <a:ext cx="10464800" cy="2438400"/>
          </a:xfrm>
          <a:prstGeom prst="rect">
            <a:avLst/>
          </a:prstGeom>
        </p:spPr>
        <p:txBody>
          <a:bodyPr lIns="0" tIns="0" rIns="0" bIns="0">
            <a:noAutofit/>
          </a:bodyPr>
          <a:lstStyle>
            <a:lvl1pPr defTabSz="584200">
              <a:defRPr sz="8400">
                <a:solidFill>
                  <a:srgbClr val="FFFFFF"/>
                </a:solidFill>
                <a:latin typeface="Gill Sans"/>
                <a:ea typeface="Gill Sans"/>
                <a:cs typeface="Gill Sans"/>
                <a:sym typeface="Gill Sans"/>
              </a:defRPr>
            </a:lvl1pPr>
          </a:lstStyle>
          <a:p>
            <a:pPr lvl="0">
              <a:defRPr sz="1800">
                <a:solidFill>
                  <a:srgbClr val="000000"/>
                </a:solidFill>
              </a:defRPr>
            </a:pPr>
            <a:r>
              <a:rPr sz="8400">
                <a:solidFill>
                  <a:srgbClr val="FFFFFF"/>
                </a:solidFill>
              </a:rPr>
              <a:t>Title Text</a:t>
            </a:r>
          </a:p>
        </p:txBody>
      </p:sp>
      <p:sp>
        <p:nvSpPr>
          <p:cNvPr id="35" name="Shape 35"/>
          <p:cNvSpPr/>
          <p:nvPr>
            <p:ph type="body" idx="1"/>
          </p:nvPr>
        </p:nvSpPr>
        <p:spPr>
          <a:xfrm>
            <a:off x="1270000" y="2768600"/>
            <a:ext cx="10464800" cy="5715000"/>
          </a:xfrm>
          <a:prstGeom prst="rect">
            <a:avLst/>
          </a:prstGeom>
        </p:spPr>
        <p:txBody>
          <a:bodyPr lIns="0" tIns="0" rIns="0" bIns="0" anchor="ctr">
            <a:noAutofit/>
          </a:bodyPr>
          <a:lstStyle>
            <a:lvl1pPr marL="889000" indent="-571500" algn="l" defTabSz="584200">
              <a:spcBef>
                <a:spcPts val="2400"/>
              </a:spcBef>
              <a:buSzPct val="171000"/>
              <a:buChar char="•"/>
              <a:defRPr sz="4200">
                <a:solidFill>
                  <a:srgbClr val="FFFFFF"/>
                </a:solidFill>
                <a:latin typeface="Gill Sans"/>
                <a:ea typeface="Gill Sans"/>
                <a:cs typeface="Gill Sans"/>
                <a:sym typeface="Gill Sans"/>
              </a:defRPr>
            </a:lvl1pPr>
            <a:lvl2pPr marL="1333500" indent="-571500" algn="l" defTabSz="584200">
              <a:spcBef>
                <a:spcPts val="2400"/>
              </a:spcBef>
              <a:buSzPct val="171000"/>
              <a:buChar char="•"/>
              <a:defRPr sz="4200">
                <a:solidFill>
                  <a:srgbClr val="FFFFFF"/>
                </a:solidFill>
                <a:latin typeface="Gill Sans"/>
                <a:ea typeface="Gill Sans"/>
                <a:cs typeface="Gill Sans"/>
                <a:sym typeface="Gill Sans"/>
              </a:defRPr>
            </a:lvl2pPr>
            <a:lvl3pPr marL="1778000" indent="-571500" algn="l" defTabSz="584200">
              <a:spcBef>
                <a:spcPts val="2400"/>
              </a:spcBef>
              <a:buSzPct val="171000"/>
              <a:buChar char="•"/>
              <a:defRPr sz="4200">
                <a:solidFill>
                  <a:srgbClr val="FFFFFF"/>
                </a:solidFill>
                <a:latin typeface="Gill Sans"/>
                <a:ea typeface="Gill Sans"/>
                <a:cs typeface="Gill Sans"/>
                <a:sym typeface="Gill Sans"/>
              </a:defRPr>
            </a:lvl3pPr>
            <a:lvl4pPr marL="2222500" indent="-571500" algn="l" defTabSz="584200">
              <a:spcBef>
                <a:spcPts val="2400"/>
              </a:spcBef>
              <a:buSzPct val="171000"/>
              <a:buChar char="•"/>
              <a:defRPr sz="4200">
                <a:solidFill>
                  <a:srgbClr val="FFFFFF"/>
                </a:solidFill>
                <a:latin typeface="Gill Sans"/>
                <a:ea typeface="Gill Sans"/>
                <a:cs typeface="Gill Sans"/>
                <a:sym typeface="Gill Sans"/>
              </a:defRPr>
            </a:lvl4pPr>
            <a:lvl5pPr marL="2667000" indent="-571500" algn="l" defTabSz="584200">
              <a:spcBef>
                <a:spcPts val="2400"/>
              </a:spcBef>
              <a:buSzPct val="171000"/>
              <a:buChar char="•"/>
              <a:defRPr sz="4200">
                <a:solidFill>
                  <a:srgbClr val="FFFFFF"/>
                </a:solidFill>
                <a:latin typeface="Gill Sans"/>
                <a:ea typeface="Gill Sans"/>
                <a:cs typeface="Gill Sans"/>
                <a:sym typeface="Gill Sans"/>
              </a:defRPr>
            </a:lvl5pPr>
          </a:lstStyle>
          <a:p>
            <a:pPr lvl="0">
              <a:defRPr sz="1800">
                <a:solidFill>
                  <a:srgbClr val="000000"/>
                </a:solidFill>
              </a:defRPr>
            </a:pPr>
            <a:r>
              <a:rPr sz="4200">
                <a:solidFill>
                  <a:srgbClr val="FFFFFF"/>
                </a:solidFill>
              </a:rPr>
              <a:t>Body Level One</a:t>
            </a:r>
            <a:endParaRPr sz="4200">
              <a:solidFill>
                <a:srgbClr val="FFFFFF"/>
              </a:solidFill>
            </a:endParaRPr>
          </a:p>
          <a:p>
            <a:pPr lvl="1">
              <a:defRPr sz="1800">
                <a:solidFill>
                  <a:srgbClr val="000000"/>
                </a:solidFill>
              </a:defRPr>
            </a:pPr>
            <a:r>
              <a:rPr sz="4200">
                <a:solidFill>
                  <a:srgbClr val="FFFFFF"/>
                </a:solidFill>
              </a:rPr>
              <a:t>Body Level Two</a:t>
            </a:r>
            <a:endParaRPr sz="4200">
              <a:solidFill>
                <a:srgbClr val="FFFFFF"/>
              </a:solidFill>
            </a:endParaRPr>
          </a:p>
          <a:p>
            <a:pPr lvl="2">
              <a:defRPr sz="1800">
                <a:solidFill>
                  <a:srgbClr val="000000"/>
                </a:solidFill>
              </a:defRPr>
            </a:pPr>
            <a:r>
              <a:rPr sz="4200">
                <a:solidFill>
                  <a:srgbClr val="FFFFFF"/>
                </a:solidFill>
              </a:rPr>
              <a:t>Body Level Three</a:t>
            </a:r>
            <a:endParaRPr sz="4200">
              <a:solidFill>
                <a:srgbClr val="FFFFFF"/>
              </a:solidFill>
            </a:endParaRPr>
          </a:p>
          <a:p>
            <a:pPr lvl="3">
              <a:defRPr sz="1800">
                <a:solidFill>
                  <a:srgbClr val="000000"/>
                </a:solidFill>
              </a:defRPr>
            </a:pPr>
            <a:r>
              <a:rPr sz="4200">
                <a:solidFill>
                  <a:srgbClr val="FFFFFF"/>
                </a:solidFill>
              </a:rPr>
              <a:t>Body Level Four</a:t>
            </a:r>
            <a:endParaRPr sz="4200">
              <a:solidFill>
                <a:srgbClr val="FFFFFF"/>
              </a:solidFill>
            </a:endParaRPr>
          </a:p>
          <a:p>
            <a:pPr lvl="4">
              <a:defRPr sz="1800">
                <a:solidFill>
                  <a:srgbClr val="000000"/>
                </a:solidFill>
              </a:defRPr>
            </a:pPr>
            <a:r>
              <a:rPr sz="4200">
                <a:solidFill>
                  <a:srgbClr val="FFFFFF"/>
                </a:solidFill>
              </a:rPr>
              <a:t>Body Level Five</a:t>
            </a:r>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Slide">
    <p:spTree>
      <p:nvGrpSpPr>
        <p:cNvPr id="1" name=""/>
        <p:cNvGrpSpPr/>
        <p:nvPr/>
      </p:nvGrpSpPr>
      <p:grpSpPr>
        <a:xfrm>
          <a:off x="0" y="0"/>
          <a:ext cx="0" cy="0"/>
          <a:chOff x="0" y="0"/>
          <a:chExt cx="0" cy="0"/>
        </a:xfrm>
      </p:grpSpPr>
      <p:sp>
        <p:nvSpPr>
          <p:cNvPr id="37" name="Shape 37"/>
          <p:cNvSpPr/>
          <p:nvPr>
            <p:ph type="title"/>
          </p:nvPr>
        </p:nvSpPr>
        <p:spPr>
          <a:prstGeom prst="rect">
            <a:avLst/>
          </a:prstGeom>
        </p:spPr>
        <p:txBody>
          <a:bodyPr/>
          <a:lstStyle/>
          <a:p>
            <a:pPr lvl="0">
              <a:defRPr sz="1800"/>
            </a:pPr>
            <a:r>
              <a:rPr sz="6200"/>
              <a:t>Title Text</a:t>
            </a:r>
          </a:p>
        </p:txBody>
      </p:sp>
      <p:sp>
        <p:nvSpPr>
          <p:cNvPr id="38" name="Shape 38"/>
          <p:cNvSpPr/>
          <p:nvPr>
            <p:ph type="body" idx="1"/>
          </p:nvPr>
        </p:nvSpPr>
        <p:spPr>
          <a:prstGeom prst="rect">
            <a:avLst/>
          </a:prstGeom>
        </p:spPr>
        <p:txBody>
          <a:bodyPr/>
          <a:lstStyle/>
          <a:p>
            <a:pPr lvl="0">
              <a:defRPr sz="1800">
                <a:solidFill>
                  <a:srgbClr val="000000"/>
                </a:solidFill>
              </a:defRPr>
            </a:pPr>
            <a:r>
              <a:rPr sz="4400">
                <a:solidFill>
                  <a:srgbClr val="888888"/>
                </a:solidFill>
              </a:rPr>
              <a:t>Body Level One</a:t>
            </a:r>
            <a:endParaRPr sz="4400">
              <a:solidFill>
                <a:srgbClr val="888888"/>
              </a:solidFill>
            </a:endParaRPr>
          </a:p>
          <a:p>
            <a:pPr lvl="1">
              <a:defRPr sz="1800">
                <a:solidFill>
                  <a:srgbClr val="000000"/>
                </a:solidFill>
              </a:defRPr>
            </a:pPr>
            <a:r>
              <a:rPr sz="4400">
                <a:solidFill>
                  <a:srgbClr val="888888"/>
                </a:solidFill>
              </a:rPr>
              <a:t>Body Level Two</a:t>
            </a:r>
            <a:endParaRPr sz="4400">
              <a:solidFill>
                <a:srgbClr val="888888"/>
              </a:solidFill>
            </a:endParaRPr>
          </a:p>
          <a:p>
            <a:pPr lvl="2">
              <a:defRPr sz="1800">
                <a:solidFill>
                  <a:srgbClr val="000000"/>
                </a:solidFill>
              </a:defRPr>
            </a:pPr>
            <a:r>
              <a:rPr sz="4400">
                <a:solidFill>
                  <a:srgbClr val="888888"/>
                </a:solidFill>
              </a:rPr>
              <a:t>Body Level Three</a:t>
            </a:r>
            <a:endParaRPr sz="4400">
              <a:solidFill>
                <a:srgbClr val="888888"/>
              </a:solidFill>
            </a:endParaRPr>
          </a:p>
          <a:p>
            <a:pPr lvl="3">
              <a:defRPr sz="1800">
                <a:solidFill>
                  <a:srgbClr val="000000"/>
                </a:solidFill>
              </a:defRPr>
            </a:pPr>
            <a:r>
              <a:rPr sz="4400">
                <a:solidFill>
                  <a:srgbClr val="888888"/>
                </a:solidFill>
              </a:rPr>
              <a:t>Body Level Four</a:t>
            </a:r>
            <a:endParaRPr sz="4400">
              <a:solidFill>
                <a:srgbClr val="888888"/>
              </a:solidFill>
            </a:endParaRPr>
          </a:p>
          <a:p>
            <a:pPr lvl="4">
              <a:defRPr sz="1800">
                <a:solidFill>
                  <a:srgbClr val="000000"/>
                </a:solidFill>
              </a:defRPr>
            </a:pPr>
            <a:r>
              <a:rPr sz="4400">
                <a:solidFill>
                  <a:srgbClr val="888888"/>
                </a:solidFill>
              </a:rPr>
              <a:t>Body Level Five</a:t>
            </a:r>
          </a:p>
        </p:txBody>
      </p:sp>
      <p:sp>
        <p:nvSpPr>
          <p:cNvPr id="39" name="Shape 39"/>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 name="Shape 9"/>
          <p:cNvSpPr/>
          <p:nvPr>
            <p:ph type="title"/>
          </p:nvPr>
        </p:nvSpPr>
        <p:spPr>
          <a:xfrm>
            <a:off x="1270000" y="6718300"/>
            <a:ext cx="10464800" cy="1422400"/>
          </a:xfrm>
          <a:prstGeom prst="rect">
            <a:avLst/>
          </a:prstGeom>
        </p:spPr>
        <p:txBody>
          <a:bodyPr lIns="0" tIns="0" rIns="0" bIns="0" anchor="b"/>
          <a:lstStyle>
            <a:lvl1pPr defTabSz="584200">
              <a:defRPr sz="8000">
                <a:solidFill>
                  <a:srgbClr val="FFFFFF"/>
                </a:solidFill>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
        <p:nvSpPr>
          <p:cNvPr id="10" name="Shape 10"/>
          <p:cNvSpPr/>
          <p:nvPr>
            <p:ph type="body" idx="1"/>
          </p:nvPr>
        </p:nvSpPr>
        <p:spPr>
          <a:xfrm>
            <a:off x="1270000" y="8191500"/>
            <a:ext cx="10464800" cy="1219200"/>
          </a:xfrm>
          <a:prstGeom prst="rect">
            <a:avLst/>
          </a:prstGeom>
        </p:spPr>
        <p:txBody>
          <a:bodyPr lIns="0" tIns="0" rIns="0" bIns="0"/>
          <a:lstStyle>
            <a:lvl1pPr defTabSz="584200">
              <a:spcBef>
                <a:spcPts val="0"/>
              </a:spcBef>
              <a:defRPr sz="3200">
                <a:solidFill>
                  <a:srgbClr val="FFFFFF"/>
                </a:solidFill>
                <a:latin typeface="+mn-lt"/>
                <a:ea typeface="+mn-ea"/>
                <a:cs typeface="+mn-cs"/>
                <a:sym typeface="Helvetica Light"/>
              </a:defRPr>
            </a:lvl1pPr>
            <a:lvl2pPr indent="228600" defTabSz="584200">
              <a:spcBef>
                <a:spcPts val="0"/>
              </a:spcBef>
              <a:defRPr sz="3200">
                <a:solidFill>
                  <a:srgbClr val="FFFFFF"/>
                </a:solidFill>
                <a:latin typeface="+mn-lt"/>
                <a:ea typeface="+mn-ea"/>
                <a:cs typeface="+mn-cs"/>
                <a:sym typeface="Helvetica Light"/>
              </a:defRPr>
            </a:lvl2pPr>
            <a:lvl3pPr indent="457200" defTabSz="584200">
              <a:spcBef>
                <a:spcPts val="0"/>
              </a:spcBef>
              <a:defRPr sz="3200">
                <a:solidFill>
                  <a:srgbClr val="FFFFFF"/>
                </a:solidFill>
                <a:latin typeface="+mn-lt"/>
                <a:ea typeface="+mn-ea"/>
                <a:cs typeface="+mn-cs"/>
                <a:sym typeface="Helvetica Light"/>
              </a:defRPr>
            </a:lvl3pPr>
            <a:lvl4pPr indent="685800" defTabSz="584200">
              <a:spcBef>
                <a:spcPts val="0"/>
              </a:spcBef>
              <a:defRPr sz="3200">
                <a:solidFill>
                  <a:srgbClr val="FFFFFF"/>
                </a:solidFill>
                <a:latin typeface="+mn-lt"/>
                <a:ea typeface="+mn-ea"/>
                <a:cs typeface="+mn-cs"/>
                <a:sym typeface="Helvetica Light"/>
              </a:defRPr>
            </a:lvl4pPr>
            <a:lvl5pPr indent="914400" defTabSz="584200">
              <a:spcBef>
                <a:spcPts val="0"/>
              </a:spcBef>
              <a:defRPr sz="3200">
                <a:solidFill>
                  <a:srgbClr val="FFFFFF"/>
                </a:solidFill>
                <a:latin typeface="+mn-lt"/>
                <a:ea typeface="+mn-ea"/>
                <a:cs typeface="+mn-cs"/>
                <a:sym typeface="Helvetica Light"/>
              </a:defRPr>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 name="Shape 12"/>
          <p:cNvSpPr/>
          <p:nvPr>
            <p:ph type="title"/>
          </p:nvPr>
        </p:nvSpPr>
        <p:spPr>
          <a:xfrm>
            <a:off x="1270000" y="3225800"/>
            <a:ext cx="10464800" cy="3302000"/>
          </a:xfrm>
          <a:prstGeom prst="rect">
            <a:avLst/>
          </a:prstGeom>
        </p:spPr>
        <p:txBody>
          <a:bodyPr lIns="0" tIns="0" rIns="0" bIns="0"/>
          <a:lstStyle>
            <a:lvl1pPr defTabSz="584200">
              <a:defRPr sz="8000">
                <a:solidFill>
                  <a:srgbClr val="FFFFFF"/>
                </a:solidFill>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 name="Shape 14"/>
          <p:cNvSpPr/>
          <p:nvPr>
            <p:ph type="title"/>
          </p:nvPr>
        </p:nvSpPr>
        <p:spPr>
          <a:xfrm>
            <a:off x="952500" y="762000"/>
            <a:ext cx="5334000" cy="4000500"/>
          </a:xfrm>
          <a:prstGeom prst="rect">
            <a:avLst/>
          </a:prstGeom>
        </p:spPr>
        <p:txBody>
          <a:bodyPr lIns="0" tIns="0" rIns="0" bIns="0" anchor="b"/>
          <a:lstStyle>
            <a:lvl1pPr defTabSz="584200">
              <a:defRPr sz="6000">
                <a:solidFill>
                  <a:srgbClr val="FFFFFF"/>
                </a:solidFill>
                <a:latin typeface="+mn-lt"/>
                <a:ea typeface="+mn-ea"/>
                <a:cs typeface="+mn-cs"/>
                <a:sym typeface="Helvetica Light"/>
              </a:defRPr>
            </a:lvl1pPr>
          </a:lstStyle>
          <a:p>
            <a:pPr lvl="0">
              <a:defRPr sz="1800">
                <a:solidFill>
                  <a:srgbClr val="000000"/>
                </a:solidFill>
              </a:defRPr>
            </a:pPr>
            <a:r>
              <a:rPr sz="6000">
                <a:solidFill>
                  <a:srgbClr val="FFFFFF"/>
                </a:solidFill>
              </a:rPr>
              <a:t>Title Text</a:t>
            </a:r>
          </a:p>
        </p:txBody>
      </p:sp>
      <p:sp>
        <p:nvSpPr>
          <p:cNvPr id="15" name="Shape 15"/>
          <p:cNvSpPr/>
          <p:nvPr>
            <p:ph type="body" idx="1"/>
          </p:nvPr>
        </p:nvSpPr>
        <p:spPr>
          <a:xfrm>
            <a:off x="952500" y="5003800"/>
            <a:ext cx="5334000" cy="4000500"/>
          </a:xfrm>
          <a:prstGeom prst="rect">
            <a:avLst/>
          </a:prstGeom>
        </p:spPr>
        <p:txBody>
          <a:bodyPr lIns="0" tIns="0" rIns="0" bIns="0"/>
          <a:lstStyle>
            <a:lvl1pPr defTabSz="584200">
              <a:spcBef>
                <a:spcPts val="0"/>
              </a:spcBef>
              <a:defRPr sz="3200">
                <a:solidFill>
                  <a:srgbClr val="FFFFFF"/>
                </a:solidFill>
                <a:latin typeface="+mn-lt"/>
                <a:ea typeface="+mn-ea"/>
                <a:cs typeface="+mn-cs"/>
                <a:sym typeface="Helvetica Light"/>
              </a:defRPr>
            </a:lvl1pPr>
            <a:lvl2pPr indent="228600" defTabSz="584200">
              <a:spcBef>
                <a:spcPts val="0"/>
              </a:spcBef>
              <a:defRPr sz="3200">
                <a:solidFill>
                  <a:srgbClr val="FFFFFF"/>
                </a:solidFill>
                <a:latin typeface="+mn-lt"/>
                <a:ea typeface="+mn-ea"/>
                <a:cs typeface="+mn-cs"/>
                <a:sym typeface="Helvetica Light"/>
              </a:defRPr>
            </a:lvl2pPr>
            <a:lvl3pPr indent="457200" defTabSz="584200">
              <a:spcBef>
                <a:spcPts val="0"/>
              </a:spcBef>
              <a:defRPr sz="3200">
                <a:solidFill>
                  <a:srgbClr val="FFFFFF"/>
                </a:solidFill>
                <a:latin typeface="+mn-lt"/>
                <a:ea typeface="+mn-ea"/>
                <a:cs typeface="+mn-cs"/>
                <a:sym typeface="Helvetica Light"/>
              </a:defRPr>
            </a:lvl3pPr>
            <a:lvl4pPr indent="685800" defTabSz="584200">
              <a:spcBef>
                <a:spcPts val="0"/>
              </a:spcBef>
              <a:defRPr sz="3200">
                <a:solidFill>
                  <a:srgbClr val="FFFFFF"/>
                </a:solidFill>
                <a:latin typeface="+mn-lt"/>
                <a:ea typeface="+mn-ea"/>
                <a:cs typeface="+mn-cs"/>
                <a:sym typeface="Helvetica Light"/>
              </a:defRPr>
            </a:lvl4pPr>
            <a:lvl5pPr indent="914400" defTabSz="584200">
              <a:spcBef>
                <a:spcPts val="0"/>
              </a:spcBef>
              <a:defRPr sz="3200">
                <a:solidFill>
                  <a:srgbClr val="FFFFFF"/>
                </a:solidFill>
                <a:latin typeface="+mn-lt"/>
                <a:ea typeface="+mn-ea"/>
                <a:cs typeface="+mn-cs"/>
                <a:sym typeface="Helvetica Light"/>
              </a:defRPr>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 name="Shape 17"/>
          <p:cNvSpPr/>
          <p:nvPr>
            <p:ph type="title"/>
          </p:nvPr>
        </p:nvSpPr>
        <p:spPr>
          <a:xfrm>
            <a:off x="952500" y="406400"/>
            <a:ext cx="11099800" cy="2120900"/>
          </a:xfrm>
          <a:prstGeom prst="rect">
            <a:avLst/>
          </a:prstGeom>
        </p:spPr>
        <p:txBody>
          <a:bodyPr lIns="0" tIns="0" rIns="0" bIns="0"/>
          <a:lstStyle>
            <a:lvl1pPr defTabSz="584200">
              <a:defRPr sz="8000">
                <a:solidFill>
                  <a:srgbClr val="FFFFFF"/>
                </a:solidFill>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 name="Shape 19"/>
          <p:cNvSpPr/>
          <p:nvPr>
            <p:ph type="title"/>
          </p:nvPr>
        </p:nvSpPr>
        <p:spPr>
          <a:xfrm>
            <a:off x="952500" y="406400"/>
            <a:ext cx="11099800" cy="2120900"/>
          </a:xfrm>
          <a:prstGeom prst="rect">
            <a:avLst/>
          </a:prstGeom>
        </p:spPr>
        <p:txBody>
          <a:bodyPr lIns="0" tIns="0" rIns="0" bIns="0"/>
          <a:lstStyle>
            <a:lvl1pPr defTabSz="584200">
              <a:defRPr sz="8000">
                <a:solidFill>
                  <a:srgbClr val="FFFFFF"/>
                </a:solidFill>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
        <p:nvSpPr>
          <p:cNvPr id="20" name="Shape 20"/>
          <p:cNvSpPr/>
          <p:nvPr>
            <p:ph type="body" idx="1"/>
          </p:nvPr>
        </p:nvSpPr>
        <p:spPr>
          <a:xfrm>
            <a:off x="952500" y="2590800"/>
            <a:ext cx="11099800" cy="6286500"/>
          </a:xfrm>
          <a:prstGeom prst="rect">
            <a:avLst/>
          </a:prstGeom>
        </p:spPr>
        <p:txBody>
          <a:bodyPr lIns="0" tIns="0" rIns="0" bIns="0" anchor="ctr"/>
          <a:lstStyle>
            <a:lvl1pPr marL="457200" indent="-457200" algn="l" defTabSz="584200">
              <a:spcBef>
                <a:spcPts val="4200"/>
              </a:spcBef>
              <a:buSzPct val="75000"/>
              <a:buChar char="•"/>
              <a:defRPr sz="3800">
                <a:solidFill>
                  <a:srgbClr val="FFFFFF"/>
                </a:solidFill>
                <a:latin typeface="+mn-lt"/>
                <a:ea typeface="+mn-ea"/>
                <a:cs typeface="+mn-cs"/>
                <a:sym typeface="Helvetica Light"/>
              </a:defRPr>
            </a:lvl1pPr>
            <a:lvl2pPr marL="914400" indent="-457200" algn="l" defTabSz="584200">
              <a:spcBef>
                <a:spcPts val="4200"/>
              </a:spcBef>
              <a:buSzPct val="75000"/>
              <a:buChar char="•"/>
              <a:defRPr sz="3800">
                <a:solidFill>
                  <a:srgbClr val="FFFFFF"/>
                </a:solidFill>
                <a:latin typeface="+mn-lt"/>
                <a:ea typeface="+mn-ea"/>
                <a:cs typeface="+mn-cs"/>
                <a:sym typeface="Helvetica Light"/>
              </a:defRPr>
            </a:lvl2pPr>
            <a:lvl3pPr marL="1371600" indent="-457200" algn="l" defTabSz="584200">
              <a:spcBef>
                <a:spcPts val="4200"/>
              </a:spcBef>
              <a:buSzPct val="75000"/>
              <a:buChar char="•"/>
              <a:defRPr sz="3800">
                <a:solidFill>
                  <a:srgbClr val="FFFFFF"/>
                </a:solidFill>
                <a:latin typeface="+mn-lt"/>
                <a:ea typeface="+mn-ea"/>
                <a:cs typeface="+mn-cs"/>
                <a:sym typeface="Helvetica Light"/>
              </a:defRPr>
            </a:lvl3pPr>
            <a:lvl4pPr marL="1828800" indent="-457200" algn="l" defTabSz="584200">
              <a:spcBef>
                <a:spcPts val="4200"/>
              </a:spcBef>
              <a:buSzPct val="75000"/>
              <a:buChar char="•"/>
              <a:defRPr sz="3800">
                <a:solidFill>
                  <a:srgbClr val="FFFFFF"/>
                </a:solidFill>
                <a:latin typeface="+mn-lt"/>
                <a:ea typeface="+mn-ea"/>
                <a:cs typeface="+mn-cs"/>
                <a:sym typeface="Helvetica Light"/>
              </a:defRPr>
            </a:lvl4pPr>
            <a:lvl5pPr marL="2286000" indent="-457200" algn="l" defTabSz="584200">
              <a:spcBef>
                <a:spcPts val="4200"/>
              </a:spcBef>
              <a:buSzPct val="75000"/>
              <a:buChar char="•"/>
              <a:defRPr sz="3800">
                <a:solidFill>
                  <a:srgbClr val="FFFFFF"/>
                </a:solidFill>
                <a:latin typeface="+mn-lt"/>
                <a:ea typeface="+mn-ea"/>
                <a:cs typeface="+mn-cs"/>
                <a:sym typeface="Helvetica Light"/>
              </a:defRPr>
            </a:lvl5p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 name="Shape 22"/>
          <p:cNvSpPr/>
          <p:nvPr>
            <p:ph type="title"/>
          </p:nvPr>
        </p:nvSpPr>
        <p:spPr>
          <a:xfrm>
            <a:off x="952500" y="406400"/>
            <a:ext cx="11099800" cy="2120900"/>
          </a:xfrm>
          <a:prstGeom prst="rect">
            <a:avLst/>
          </a:prstGeom>
        </p:spPr>
        <p:txBody>
          <a:bodyPr lIns="0" tIns="0" rIns="0" bIns="0"/>
          <a:lstStyle>
            <a:lvl1pPr defTabSz="584200">
              <a:defRPr sz="8000">
                <a:solidFill>
                  <a:srgbClr val="FFFFFF"/>
                </a:solidFill>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
        <p:nvSpPr>
          <p:cNvPr id="23" name="Shape 23"/>
          <p:cNvSpPr/>
          <p:nvPr>
            <p:ph type="body" idx="1"/>
          </p:nvPr>
        </p:nvSpPr>
        <p:spPr>
          <a:xfrm>
            <a:off x="952500" y="2590800"/>
            <a:ext cx="5334000" cy="6286500"/>
          </a:xfrm>
          <a:prstGeom prst="rect">
            <a:avLst/>
          </a:prstGeom>
        </p:spPr>
        <p:txBody>
          <a:bodyPr lIns="0" tIns="0" rIns="0" bIns="0" anchor="ctr"/>
          <a:lstStyle>
            <a:lvl1pPr marL="381000" indent="-381000" algn="l" defTabSz="584200">
              <a:spcBef>
                <a:spcPts val="3800"/>
              </a:spcBef>
              <a:buSzPct val="75000"/>
              <a:buChar char="•"/>
              <a:defRPr sz="2800">
                <a:solidFill>
                  <a:srgbClr val="FFFFFF"/>
                </a:solidFill>
                <a:latin typeface="+mn-lt"/>
                <a:ea typeface="+mn-ea"/>
                <a:cs typeface="+mn-cs"/>
                <a:sym typeface="Helvetica Light"/>
              </a:defRPr>
            </a:lvl1pPr>
            <a:lvl2pPr marL="762000" indent="-381000" algn="l" defTabSz="584200">
              <a:spcBef>
                <a:spcPts val="3800"/>
              </a:spcBef>
              <a:buSzPct val="75000"/>
              <a:buChar char="•"/>
              <a:defRPr sz="2800">
                <a:solidFill>
                  <a:srgbClr val="FFFFFF"/>
                </a:solidFill>
                <a:latin typeface="+mn-lt"/>
                <a:ea typeface="+mn-ea"/>
                <a:cs typeface="+mn-cs"/>
                <a:sym typeface="Helvetica Light"/>
              </a:defRPr>
            </a:lvl2pPr>
            <a:lvl3pPr marL="1143000" indent="-381000" algn="l" defTabSz="584200">
              <a:spcBef>
                <a:spcPts val="3800"/>
              </a:spcBef>
              <a:buSzPct val="75000"/>
              <a:buChar char="•"/>
              <a:defRPr sz="2800">
                <a:solidFill>
                  <a:srgbClr val="FFFFFF"/>
                </a:solidFill>
                <a:latin typeface="+mn-lt"/>
                <a:ea typeface="+mn-ea"/>
                <a:cs typeface="+mn-cs"/>
                <a:sym typeface="Helvetica Light"/>
              </a:defRPr>
            </a:lvl3pPr>
            <a:lvl4pPr marL="1524000" indent="-381000" algn="l" defTabSz="584200">
              <a:spcBef>
                <a:spcPts val="3800"/>
              </a:spcBef>
              <a:buSzPct val="75000"/>
              <a:buChar char="•"/>
              <a:defRPr sz="2800">
                <a:solidFill>
                  <a:srgbClr val="FFFFFF"/>
                </a:solidFill>
                <a:latin typeface="+mn-lt"/>
                <a:ea typeface="+mn-ea"/>
                <a:cs typeface="+mn-cs"/>
                <a:sym typeface="Helvetica Light"/>
              </a:defRPr>
            </a:lvl4pPr>
            <a:lvl5pPr marL="1905000" indent="-381000" algn="l" defTabSz="584200">
              <a:spcBef>
                <a:spcPts val="3800"/>
              </a:spcBef>
              <a:buSzPct val="75000"/>
              <a:buChar char="•"/>
              <a:defRPr sz="2800">
                <a:solidFill>
                  <a:srgbClr val="FFFFFF"/>
                </a:solidFill>
                <a:latin typeface="+mn-lt"/>
                <a:ea typeface="+mn-ea"/>
                <a:cs typeface="+mn-cs"/>
                <a:sym typeface="Helvetica Light"/>
              </a:defRPr>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 name="Shape 25"/>
          <p:cNvSpPr/>
          <p:nvPr>
            <p:ph type="body" idx="1"/>
          </p:nvPr>
        </p:nvSpPr>
        <p:spPr>
          <a:xfrm>
            <a:off x="952500" y="1270000"/>
            <a:ext cx="11099800" cy="7213600"/>
          </a:xfrm>
          <a:prstGeom prst="rect">
            <a:avLst/>
          </a:prstGeom>
        </p:spPr>
        <p:txBody>
          <a:bodyPr lIns="0" tIns="0" rIns="0" bIns="0" anchor="ctr"/>
          <a:lstStyle>
            <a:lvl1pPr marL="457200" indent="-457200" algn="l" defTabSz="584200">
              <a:spcBef>
                <a:spcPts val="4200"/>
              </a:spcBef>
              <a:buSzPct val="75000"/>
              <a:buChar char="•"/>
              <a:defRPr sz="3800">
                <a:solidFill>
                  <a:srgbClr val="FFFFFF"/>
                </a:solidFill>
                <a:latin typeface="+mn-lt"/>
                <a:ea typeface="+mn-ea"/>
                <a:cs typeface="+mn-cs"/>
                <a:sym typeface="Helvetica Light"/>
              </a:defRPr>
            </a:lvl1pPr>
            <a:lvl2pPr marL="914400" indent="-457200" algn="l" defTabSz="584200">
              <a:spcBef>
                <a:spcPts val="4200"/>
              </a:spcBef>
              <a:buSzPct val="75000"/>
              <a:buChar char="•"/>
              <a:defRPr sz="3800">
                <a:solidFill>
                  <a:srgbClr val="FFFFFF"/>
                </a:solidFill>
                <a:latin typeface="+mn-lt"/>
                <a:ea typeface="+mn-ea"/>
                <a:cs typeface="+mn-cs"/>
                <a:sym typeface="Helvetica Light"/>
              </a:defRPr>
            </a:lvl2pPr>
            <a:lvl3pPr marL="1371600" indent="-457200" algn="l" defTabSz="584200">
              <a:spcBef>
                <a:spcPts val="4200"/>
              </a:spcBef>
              <a:buSzPct val="75000"/>
              <a:buChar char="•"/>
              <a:defRPr sz="3800">
                <a:solidFill>
                  <a:srgbClr val="FFFFFF"/>
                </a:solidFill>
                <a:latin typeface="+mn-lt"/>
                <a:ea typeface="+mn-ea"/>
                <a:cs typeface="+mn-cs"/>
                <a:sym typeface="Helvetica Light"/>
              </a:defRPr>
            </a:lvl3pPr>
            <a:lvl4pPr marL="1828800" indent="-457200" algn="l" defTabSz="584200">
              <a:spcBef>
                <a:spcPts val="4200"/>
              </a:spcBef>
              <a:buSzPct val="75000"/>
              <a:buChar char="•"/>
              <a:defRPr sz="3800">
                <a:solidFill>
                  <a:srgbClr val="FFFFFF"/>
                </a:solidFill>
                <a:latin typeface="+mn-lt"/>
                <a:ea typeface="+mn-ea"/>
                <a:cs typeface="+mn-cs"/>
                <a:sym typeface="Helvetica Light"/>
              </a:defRPr>
            </a:lvl4pPr>
            <a:lvl5pPr marL="2286000" indent="-457200" algn="l" defTabSz="584200">
              <a:spcBef>
                <a:spcPts val="4200"/>
              </a:spcBef>
              <a:buSzPct val="75000"/>
              <a:buChar char="•"/>
              <a:defRPr sz="3800">
                <a:solidFill>
                  <a:srgbClr val="FFFFFF"/>
                </a:solidFill>
                <a:latin typeface="+mn-lt"/>
                <a:ea typeface="+mn-ea"/>
                <a:cs typeface="+mn-cs"/>
                <a:sym typeface="Helvetica Light"/>
              </a:defRPr>
            </a:lvl5p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975359" y="2623537"/>
            <a:ext cx="11054082" cy="290350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normAutofit fontScale="100000" lnSpcReduction="0"/>
          </a:bodyPr>
          <a:lstStyle/>
          <a:p>
            <a:pPr lvl="0">
              <a:defRPr sz="1800"/>
            </a:pPr>
            <a:r>
              <a:rPr sz="6200"/>
              <a:t>Title Text</a:t>
            </a:r>
          </a:p>
        </p:txBody>
      </p:sp>
      <p:sp>
        <p:nvSpPr>
          <p:cNvPr id="3" name="Shape 3"/>
          <p:cNvSpPr/>
          <p:nvPr>
            <p:ph type="body" idx="1"/>
          </p:nvPr>
        </p:nvSpPr>
        <p:spPr>
          <a:xfrm>
            <a:off x="1950719" y="5527040"/>
            <a:ext cx="9103361" cy="422656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ormAutofit fontScale="100000" lnSpcReduction="0"/>
          </a:bodyPr>
          <a:lstStyle/>
          <a:p>
            <a:pPr lvl="0">
              <a:defRPr sz="1800">
                <a:solidFill>
                  <a:srgbClr val="000000"/>
                </a:solidFill>
              </a:defRPr>
            </a:pPr>
            <a:r>
              <a:rPr sz="4400">
                <a:solidFill>
                  <a:srgbClr val="888888"/>
                </a:solidFill>
              </a:rPr>
              <a:t>Body Level One</a:t>
            </a:r>
            <a:endParaRPr sz="4400">
              <a:solidFill>
                <a:srgbClr val="888888"/>
              </a:solidFill>
            </a:endParaRPr>
          </a:p>
          <a:p>
            <a:pPr lvl="1">
              <a:defRPr sz="1800">
                <a:solidFill>
                  <a:srgbClr val="000000"/>
                </a:solidFill>
              </a:defRPr>
            </a:pPr>
            <a:r>
              <a:rPr sz="4400">
                <a:solidFill>
                  <a:srgbClr val="888888"/>
                </a:solidFill>
              </a:rPr>
              <a:t>Body Level Two</a:t>
            </a:r>
            <a:endParaRPr sz="4400">
              <a:solidFill>
                <a:srgbClr val="888888"/>
              </a:solidFill>
            </a:endParaRPr>
          </a:p>
          <a:p>
            <a:pPr lvl="2">
              <a:defRPr sz="1800">
                <a:solidFill>
                  <a:srgbClr val="000000"/>
                </a:solidFill>
              </a:defRPr>
            </a:pPr>
            <a:r>
              <a:rPr sz="4400">
                <a:solidFill>
                  <a:srgbClr val="888888"/>
                </a:solidFill>
              </a:rPr>
              <a:t>Body Level Three</a:t>
            </a:r>
            <a:endParaRPr sz="4400">
              <a:solidFill>
                <a:srgbClr val="888888"/>
              </a:solidFill>
            </a:endParaRPr>
          </a:p>
          <a:p>
            <a:pPr lvl="3">
              <a:defRPr sz="1800">
                <a:solidFill>
                  <a:srgbClr val="000000"/>
                </a:solidFill>
              </a:defRPr>
            </a:pPr>
            <a:r>
              <a:rPr sz="4400">
                <a:solidFill>
                  <a:srgbClr val="888888"/>
                </a:solidFill>
              </a:rPr>
              <a:t>Body Level Four</a:t>
            </a:r>
            <a:endParaRPr sz="4400">
              <a:solidFill>
                <a:srgbClr val="888888"/>
              </a:solidFill>
            </a:endParaRPr>
          </a:p>
          <a:p>
            <a:pPr lvl="4">
              <a:defRPr sz="1800">
                <a:solidFill>
                  <a:srgbClr val="000000"/>
                </a:solidFill>
              </a:defRPr>
            </a:pPr>
            <a:r>
              <a:rPr sz="4400">
                <a:solidFill>
                  <a:srgbClr val="888888"/>
                </a:solidFill>
              </a:rPr>
              <a:t>Body Level Five</a:t>
            </a:r>
          </a:p>
        </p:txBody>
      </p:sp>
      <p:sp>
        <p:nvSpPr>
          <p:cNvPr id="4" name="Shape 4"/>
          <p:cNvSpPr/>
          <p:nvPr>
            <p:ph type="sldNum" sz="quarter" idx="2"/>
          </p:nvPr>
        </p:nvSpPr>
        <p:spPr>
          <a:xfrm>
            <a:off x="9320107" y="9114112"/>
            <a:ext cx="3034454" cy="371349"/>
          </a:xfrm>
          <a:prstGeom prst="rect">
            <a:avLst/>
          </a:prstGeom>
          <a:ln w="12700">
            <a:miter lim="400000"/>
          </a:ln>
        </p:spPr>
        <p:txBody>
          <a:bodyPr lIns="65023" tIns="65023" rIns="65023" bIns="65023" anchor="ctr">
            <a:spAutoFit/>
          </a:bodyPr>
          <a:lstStyle>
            <a:lvl1pPr algn="r" defTabSz="457200">
              <a:defRPr sz="1600">
                <a:solidFill>
                  <a:srgbClr val="888888"/>
                </a:solidFill>
                <a:latin typeface="Calibri"/>
                <a:ea typeface="Calibri"/>
                <a:cs typeface="Calibri"/>
                <a:sym typeface="Calibri"/>
              </a:defRPr>
            </a:lvl1pPr>
          </a:lstStyle>
          <a:p>
            <a:pPr lvl="0"/>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spd="med" advClick="1"/>
  <p:txStyles>
    <p:titleStyle>
      <a:lvl1pPr algn="ctr" defTabSz="457200">
        <a:defRPr sz="6200">
          <a:latin typeface="Calibri"/>
          <a:ea typeface="Calibri"/>
          <a:cs typeface="Calibri"/>
          <a:sym typeface="Calibri"/>
        </a:defRPr>
      </a:lvl1pPr>
      <a:lvl2pPr algn="ctr" defTabSz="457200">
        <a:defRPr sz="6200">
          <a:latin typeface="Calibri"/>
          <a:ea typeface="Calibri"/>
          <a:cs typeface="Calibri"/>
          <a:sym typeface="Calibri"/>
        </a:defRPr>
      </a:lvl2pPr>
      <a:lvl3pPr algn="ctr" defTabSz="457200">
        <a:defRPr sz="6200">
          <a:latin typeface="Calibri"/>
          <a:ea typeface="Calibri"/>
          <a:cs typeface="Calibri"/>
          <a:sym typeface="Calibri"/>
        </a:defRPr>
      </a:lvl3pPr>
      <a:lvl4pPr algn="ctr" defTabSz="457200">
        <a:defRPr sz="6200">
          <a:latin typeface="Calibri"/>
          <a:ea typeface="Calibri"/>
          <a:cs typeface="Calibri"/>
          <a:sym typeface="Calibri"/>
        </a:defRPr>
      </a:lvl4pPr>
      <a:lvl5pPr algn="ctr" defTabSz="457200">
        <a:defRPr sz="6200">
          <a:latin typeface="Calibri"/>
          <a:ea typeface="Calibri"/>
          <a:cs typeface="Calibri"/>
          <a:sym typeface="Calibri"/>
        </a:defRPr>
      </a:lvl5pPr>
      <a:lvl6pPr algn="ctr" defTabSz="457200">
        <a:defRPr sz="6200">
          <a:latin typeface="Calibri"/>
          <a:ea typeface="Calibri"/>
          <a:cs typeface="Calibri"/>
          <a:sym typeface="Calibri"/>
        </a:defRPr>
      </a:lvl6pPr>
      <a:lvl7pPr algn="ctr" defTabSz="457200">
        <a:defRPr sz="6200">
          <a:latin typeface="Calibri"/>
          <a:ea typeface="Calibri"/>
          <a:cs typeface="Calibri"/>
          <a:sym typeface="Calibri"/>
        </a:defRPr>
      </a:lvl7pPr>
      <a:lvl8pPr algn="ctr" defTabSz="457200">
        <a:defRPr sz="6200">
          <a:latin typeface="Calibri"/>
          <a:ea typeface="Calibri"/>
          <a:cs typeface="Calibri"/>
          <a:sym typeface="Calibri"/>
        </a:defRPr>
      </a:lvl8pPr>
      <a:lvl9pPr algn="ctr" defTabSz="457200">
        <a:defRPr sz="6200">
          <a:latin typeface="Calibri"/>
          <a:ea typeface="Calibri"/>
          <a:cs typeface="Calibri"/>
          <a:sym typeface="Calibri"/>
        </a:defRPr>
      </a:lvl9pPr>
    </p:titleStyle>
    <p:bodyStyle>
      <a:lvl1pPr algn="ctr" defTabSz="457200">
        <a:spcBef>
          <a:spcPts val="700"/>
        </a:spcBef>
        <a:defRPr sz="4400">
          <a:solidFill>
            <a:srgbClr val="888888"/>
          </a:solidFill>
          <a:latin typeface="Calibri"/>
          <a:ea typeface="Calibri"/>
          <a:cs typeface="Calibri"/>
          <a:sym typeface="Calibri"/>
        </a:defRPr>
      </a:lvl1pPr>
      <a:lvl2pPr indent="457200" algn="ctr" defTabSz="457200">
        <a:spcBef>
          <a:spcPts val="700"/>
        </a:spcBef>
        <a:defRPr sz="4400">
          <a:solidFill>
            <a:srgbClr val="888888"/>
          </a:solidFill>
          <a:latin typeface="Calibri"/>
          <a:ea typeface="Calibri"/>
          <a:cs typeface="Calibri"/>
          <a:sym typeface="Calibri"/>
        </a:defRPr>
      </a:lvl2pPr>
      <a:lvl3pPr indent="914400" algn="ctr" defTabSz="457200">
        <a:spcBef>
          <a:spcPts val="700"/>
        </a:spcBef>
        <a:defRPr sz="4400">
          <a:solidFill>
            <a:srgbClr val="888888"/>
          </a:solidFill>
          <a:latin typeface="Calibri"/>
          <a:ea typeface="Calibri"/>
          <a:cs typeface="Calibri"/>
          <a:sym typeface="Calibri"/>
        </a:defRPr>
      </a:lvl3pPr>
      <a:lvl4pPr indent="1371600" algn="ctr" defTabSz="457200">
        <a:spcBef>
          <a:spcPts val="700"/>
        </a:spcBef>
        <a:defRPr sz="4400">
          <a:solidFill>
            <a:srgbClr val="888888"/>
          </a:solidFill>
          <a:latin typeface="Calibri"/>
          <a:ea typeface="Calibri"/>
          <a:cs typeface="Calibri"/>
          <a:sym typeface="Calibri"/>
        </a:defRPr>
      </a:lvl4pPr>
      <a:lvl5pPr indent="1828800" algn="ctr" defTabSz="457200">
        <a:spcBef>
          <a:spcPts val="700"/>
        </a:spcBef>
        <a:defRPr sz="4400">
          <a:solidFill>
            <a:srgbClr val="888888"/>
          </a:solidFill>
          <a:latin typeface="Calibri"/>
          <a:ea typeface="Calibri"/>
          <a:cs typeface="Calibri"/>
          <a:sym typeface="Calibri"/>
        </a:defRPr>
      </a:lvl5pPr>
      <a:lvl6pPr indent="2286000" algn="ctr" defTabSz="457200">
        <a:spcBef>
          <a:spcPts val="700"/>
        </a:spcBef>
        <a:defRPr sz="4400">
          <a:solidFill>
            <a:srgbClr val="888888"/>
          </a:solidFill>
          <a:latin typeface="Calibri"/>
          <a:ea typeface="Calibri"/>
          <a:cs typeface="Calibri"/>
          <a:sym typeface="Calibri"/>
        </a:defRPr>
      </a:lvl6pPr>
      <a:lvl7pPr indent="2743200" algn="ctr" defTabSz="457200">
        <a:spcBef>
          <a:spcPts val="700"/>
        </a:spcBef>
        <a:defRPr sz="4400">
          <a:solidFill>
            <a:srgbClr val="888888"/>
          </a:solidFill>
          <a:latin typeface="Calibri"/>
          <a:ea typeface="Calibri"/>
          <a:cs typeface="Calibri"/>
          <a:sym typeface="Calibri"/>
        </a:defRPr>
      </a:lvl7pPr>
      <a:lvl8pPr indent="3200400" algn="ctr" defTabSz="457200">
        <a:spcBef>
          <a:spcPts val="700"/>
        </a:spcBef>
        <a:defRPr sz="4400">
          <a:solidFill>
            <a:srgbClr val="888888"/>
          </a:solidFill>
          <a:latin typeface="Calibri"/>
          <a:ea typeface="Calibri"/>
          <a:cs typeface="Calibri"/>
          <a:sym typeface="Calibri"/>
        </a:defRPr>
      </a:lvl8pPr>
      <a:lvl9pPr indent="3657600" algn="ctr" defTabSz="457200">
        <a:spcBef>
          <a:spcPts val="700"/>
        </a:spcBef>
        <a:defRPr sz="4400">
          <a:solidFill>
            <a:srgbClr val="888888"/>
          </a:solidFill>
          <a:latin typeface="Calibri"/>
          <a:ea typeface="Calibri"/>
          <a:cs typeface="Calibri"/>
          <a:sym typeface="Calibri"/>
        </a:defRPr>
      </a:lvl9pPr>
    </p:bodyStyle>
    <p:otherStyle>
      <a:lvl1pPr algn="r" defTabSz="457200">
        <a:defRPr sz="1600">
          <a:solidFill>
            <a:schemeClr val="tx1"/>
          </a:solidFill>
          <a:latin typeface="+mn-lt"/>
          <a:ea typeface="+mn-ea"/>
          <a:cs typeface="+mn-cs"/>
          <a:sym typeface="Calibri"/>
        </a:defRPr>
      </a:lvl1pPr>
      <a:lvl2pPr indent="457200" algn="r" defTabSz="457200">
        <a:defRPr sz="1600">
          <a:solidFill>
            <a:schemeClr val="tx1"/>
          </a:solidFill>
          <a:latin typeface="+mn-lt"/>
          <a:ea typeface="+mn-ea"/>
          <a:cs typeface="+mn-cs"/>
          <a:sym typeface="Calibri"/>
        </a:defRPr>
      </a:lvl2pPr>
      <a:lvl3pPr indent="914400" algn="r" defTabSz="457200">
        <a:defRPr sz="1600">
          <a:solidFill>
            <a:schemeClr val="tx1"/>
          </a:solidFill>
          <a:latin typeface="+mn-lt"/>
          <a:ea typeface="+mn-ea"/>
          <a:cs typeface="+mn-cs"/>
          <a:sym typeface="Calibri"/>
        </a:defRPr>
      </a:lvl3pPr>
      <a:lvl4pPr indent="1371600" algn="r" defTabSz="457200">
        <a:defRPr sz="1600">
          <a:solidFill>
            <a:schemeClr val="tx1"/>
          </a:solidFill>
          <a:latin typeface="+mn-lt"/>
          <a:ea typeface="+mn-ea"/>
          <a:cs typeface="+mn-cs"/>
          <a:sym typeface="Calibri"/>
        </a:defRPr>
      </a:lvl4pPr>
      <a:lvl5pPr indent="1828800" algn="r" defTabSz="457200">
        <a:defRPr sz="1600">
          <a:solidFill>
            <a:schemeClr val="tx1"/>
          </a:solidFill>
          <a:latin typeface="+mn-lt"/>
          <a:ea typeface="+mn-ea"/>
          <a:cs typeface="+mn-cs"/>
          <a:sym typeface="Calibri"/>
        </a:defRPr>
      </a:lvl5pPr>
      <a:lvl6pPr indent="2286000" algn="r" defTabSz="457200">
        <a:defRPr sz="1600">
          <a:solidFill>
            <a:schemeClr val="tx1"/>
          </a:solidFill>
          <a:latin typeface="+mn-lt"/>
          <a:ea typeface="+mn-ea"/>
          <a:cs typeface="+mn-cs"/>
          <a:sym typeface="Calibri"/>
        </a:defRPr>
      </a:lvl6pPr>
      <a:lvl7pPr indent="2743200" algn="r" defTabSz="457200">
        <a:defRPr sz="1600">
          <a:solidFill>
            <a:schemeClr val="tx1"/>
          </a:solidFill>
          <a:latin typeface="+mn-lt"/>
          <a:ea typeface="+mn-ea"/>
          <a:cs typeface="+mn-cs"/>
          <a:sym typeface="Calibri"/>
        </a:defRPr>
      </a:lvl7pPr>
      <a:lvl8pPr indent="3200400" algn="r" defTabSz="457200">
        <a:defRPr sz="1600">
          <a:solidFill>
            <a:schemeClr val="tx1"/>
          </a:solidFill>
          <a:latin typeface="+mn-lt"/>
          <a:ea typeface="+mn-ea"/>
          <a:cs typeface="+mn-cs"/>
          <a:sym typeface="Calibri"/>
        </a:defRPr>
      </a:lvl8pPr>
      <a:lvl9pPr indent="3657600" algn="r" defTabSz="457200">
        <a:defRPr sz="1600">
          <a:solidFill>
            <a:schemeClr val="tx1"/>
          </a:solidFill>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psd"/></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12.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12.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psd"/><Relationship Id="rId4" Type="http://schemas.openxmlformats.org/officeDocument/2006/relationships/image" Target="../media/image12.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psd"/><Relationship Id="rId4" Type="http://schemas.openxmlformats.org/officeDocument/2006/relationships/image" Target="../media/image12.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6.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g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8.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3.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jpeg"/><Relationship Id="rId3" Type="http://schemas.openxmlformats.org/officeDocument/2006/relationships/hyperlink" Target="http://www.brainyquote.com/quotes/quotes/m/madeleinel117482.html" TargetMode="External"/><Relationship Id="rId4" Type="http://schemas.openxmlformats.org/officeDocument/2006/relationships/hyperlink" Target="http://www.brainyquote.com/quotes/authors/m/madeleine_lengle.html" TargetMode="External"/><Relationship Id="rId5" Type="http://schemas.openxmlformats.org/officeDocument/2006/relationships/image" Target="../media/image4.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6.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jpeg"/><Relationship Id="rId3" Type="http://schemas.openxmlformats.org/officeDocument/2006/relationships/hyperlink" Target="http://www.brainyquote.com/quotes/quotes/m/madeleinel117482.html" TargetMode="External"/><Relationship Id="rId4" Type="http://schemas.openxmlformats.org/officeDocument/2006/relationships/hyperlink" Target="http://www.brainyquote.com/quotes/authors/m/madeleine_lengle.html" TargetMode="External"/><Relationship Id="rId5" Type="http://schemas.openxmlformats.org/officeDocument/2006/relationships/image" Target="../media/image4.jpe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video" Target="../media/media2.mov"/><Relationship Id="rId4" Type="http://schemas.microsoft.com/office/2007/relationships/media" Target="../media/media2.mov"/><Relationship Id="rId5" Type="http://schemas.openxmlformats.org/officeDocument/2006/relationships/image" Target="../media/image9.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12.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sd"/><Relationship Id="rId3" Type="http://schemas.openxmlformats.org/officeDocument/2006/relationships/image" Target="../media/image12.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 Id="rId3" Type="http://schemas.openxmlformats.org/officeDocument/2006/relationships/image" Target="../media/image18.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sd"/><Relationship Id="rId3" Type="http://schemas.openxmlformats.org/officeDocument/2006/relationships/image" Target="../media/image12.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0.png"/><Relationship Id="rId4" Type="http://schemas.openxmlformats.org/officeDocument/2006/relationships/image" Target="../media/image20.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1.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5.jpeg"/><Relationship Id="rId4" Type="http://schemas.openxmlformats.org/officeDocument/2006/relationships/image" Target="../media/image3.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2.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3.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4.jpe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5.jpe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11.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sd"/></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5.jpeg"/><Relationship Id="rId4" Type="http://schemas.openxmlformats.org/officeDocument/2006/relationships/hyperlink" Target="mailto:dada@TheMonkDude.com" TargetMode="External"/><Relationship Id="rId5" Type="http://schemas.openxmlformats.org/officeDocument/2006/relationships/image" Target="../media/image26.jpe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5.jpeg"/><Relationship Id="rId4" Type="http://schemas.openxmlformats.org/officeDocument/2006/relationships/image" Target="../media/image6.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psd"/></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7.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 name="The Firedragon.jpg"/>
          <p:cNvPicPr/>
          <p:nvPr/>
        </p:nvPicPr>
        <p:blipFill>
          <a:blip r:embed="rId3">
            <a:extLst/>
          </a:blip>
          <a:stretch>
            <a:fillRect/>
          </a:stretch>
        </p:blipFill>
        <p:spPr>
          <a:xfrm>
            <a:off x="3940413" y="3013884"/>
            <a:ext cx="5123973" cy="3711739"/>
          </a:xfrm>
          <a:prstGeom prst="rect">
            <a:avLst/>
          </a:prstGeom>
          <a:ln w="12700">
            <a:miter lim="400000"/>
          </a:ln>
        </p:spPr>
      </p:pic>
      <p:sp>
        <p:nvSpPr>
          <p:cNvPr id="44" name="Shape 44"/>
          <p:cNvSpPr/>
          <p:nvPr>
            <p:ph type="title"/>
          </p:nvPr>
        </p:nvSpPr>
        <p:spPr>
          <a:xfrm>
            <a:off x="1270000" y="1084055"/>
            <a:ext cx="10464801" cy="1688508"/>
          </a:xfrm>
          <a:prstGeom prst="rect">
            <a:avLst/>
          </a:prstGeom>
        </p:spPr>
        <p:txBody>
          <a:bodyPr/>
          <a:lstStyle/>
          <a:p>
            <a:pPr lvl="0">
              <a:defRPr sz="1800">
                <a:solidFill>
                  <a:srgbClr val="000000"/>
                </a:solidFill>
              </a:defRPr>
            </a:pPr>
            <a:r>
              <a:rPr b="1" sz="5200">
                <a:solidFill>
                  <a:srgbClr val="FFFFFF"/>
                </a:solidFill>
                <a:latin typeface="Helvetica"/>
                <a:ea typeface="Helvetica"/>
                <a:cs typeface="Helvetica"/>
                <a:sym typeface="Helvetica"/>
              </a:rPr>
              <a:t>Dragon Taming for Smart People</a:t>
            </a:r>
            <a:endParaRPr b="1" sz="5200">
              <a:solidFill>
                <a:srgbClr val="FFFFFF"/>
              </a:solidFill>
              <a:latin typeface="Helvetica"/>
              <a:ea typeface="Helvetica"/>
              <a:cs typeface="Helvetica"/>
              <a:sym typeface="Helvetica"/>
            </a:endParaRPr>
          </a:p>
          <a:p>
            <a:pPr lvl="0">
              <a:defRPr sz="1800">
                <a:solidFill>
                  <a:srgbClr val="000000"/>
                </a:solidFill>
              </a:defRPr>
            </a:pPr>
            <a:r>
              <a:rPr sz="5200">
                <a:solidFill>
                  <a:srgbClr val="FFFFFF"/>
                </a:solidFill>
              </a:rPr>
              <a:t>Meditation &amp; Creativity</a:t>
            </a:r>
          </a:p>
        </p:txBody>
      </p:sp>
      <p:sp>
        <p:nvSpPr>
          <p:cNvPr id="45" name="Shape 45"/>
          <p:cNvSpPr/>
          <p:nvPr>
            <p:ph type="body" idx="1"/>
          </p:nvPr>
        </p:nvSpPr>
        <p:spPr>
          <a:xfrm>
            <a:off x="1270000" y="6966943"/>
            <a:ext cx="10464801" cy="1130301"/>
          </a:xfrm>
          <a:prstGeom prst="rect">
            <a:avLst/>
          </a:prstGeom>
        </p:spPr>
        <p:txBody>
          <a:bodyPr/>
          <a:lstStyle/>
          <a:p>
            <a:pPr lvl="0">
              <a:defRPr sz="1800">
                <a:solidFill>
                  <a:srgbClr val="000000"/>
                </a:solidFill>
              </a:defRPr>
            </a:pPr>
            <a:r>
              <a:rPr sz="3200">
                <a:solidFill>
                  <a:srgbClr val="FFFFFF"/>
                </a:solidFill>
              </a:rPr>
              <a:t>Dada Nabhaniilananda</a:t>
            </a:r>
            <a:endParaRPr sz="3200">
              <a:solidFill>
                <a:srgbClr val="FFFFFF"/>
              </a:solidFill>
            </a:endParaRPr>
          </a:p>
          <a:p>
            <a:pPr lvl="0">
              <a:defRPr sz="1800">
                <a:solidFill>
                  <a:srgbClr val="000000"/>
                </a:solidFill>
              </a:defRPr>
            </a:pPr>
            <a:r>
              <a:rPr sz="3200">
                <a:solidFill>
                  <a:srgbClr val="FFFFFF"/>
                </a:solidFill>
              </a:rPr>
              <a:t>The Monk Dude</a:t>
            </a:r>
          </a:p>
        </p:txBody>
      </p:sp>
      <p:pic>
        <p:nvPicPr>
          <p:cNvPr id="46" name="The Monk Dude Final.png" descr="The Monk Dude Final.png"/>
          <p:cNvPicPr/>
          <p:nvPr/>
        </p:nvPicPr>
        <p:blipFill>
          <a:blip r:embed="rId4">
            <a:extLst/>
          </a:blip>
          <a:stretch>
            <a:fillRect/>
          </a:stretch>
        </p:blipFill>
        <p:spPr>
          <a:xfrm>
            <a:off x="5890234" y="8253845"/>
            <a:ext cx="1224333" cy="1040683"/>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 name="Shape 84"/>
          <p:cNvSpPr/>
          <p:nvPr>
            <p:ph type="title"/>
          </p:nvPr>
        </p:nvSpPr>
        <p:spPr>
          <a:prstGeom prst="rect">
            <a:avLst/>
          </a:prstGeom>
        </p:spPr>
        <p:txBody>
          <a:bodyPr/>
          <a:lstStyle>
            <a:lvl1pPr>
              <a:defRPr sz="4800"/>
            </a:lvl1pPr>
          </a:lstStyle>
          <a:p>
            <a:pPr lvl="0">
              <a:defRPr sz="1800">
                <a:solidFill>
                  <a:srgbClr val="000000"/>
                </a:solidFill>
              </a:defRPr>
            </a:pPr>
            <a:r>
              <a:rPr sz="4800">
                <a:solidFill>
                  <a:srgbClr val="FFFFFF"/>
                </a:solidFill>
              </a:rPr>
              <a:t>Creative Internal Environment</a:t>
            </a:r>
          </a:p>
        </p:txBody>
      </p:sp>
      <p:pic>
        <p:nvPicPr>
          <p:cNvPr id="85" name="Wondering.jpg"/>
          <p:cNvPicPr/>
          <p:nvPr/>
        </p:nvPicPr>
        <p:blipFill>
          <a:blip r:embed="rId3">
            <a:extLst/>
          </a:blip>
          <a:stretch>
            <a:fillRect/>
          </a:stretch>
        </p:blipFill>
        <p:spPr>
          <a:xfrm>
            <a:off x="1874396" y="2703401"/>
            <a:ext cx="9256008" cy="6786589"/>
          </a:xfrm>
          <a:prstGeom prst="rect">
            <a:avLst/>
          </a:prstGeom>
          <a:ln w="12700">
            <a:miter lim="400000"/>
          </a:ln>
        </p:spPr>
      </p:pic>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 name="Shape 89"/>
          <p:cNvSpPr/>
          <p:nvPr>
            <p:ph type="title"/>
          </p:nvPr>
        </p:nvSpPr>
        <p:spPr>
          <a:xfrm>
            <a:off x="1270000" y="1091115"/>
            <a:ext cx="10464801" cy="3302001"/>
          </a:xfrm>
          <a:prstGeom prst="rect">
            <a:avLst/>
          </a:prstGeom>
        </p:spPr>
        <p:txBody>
          <a:bodyPr/>
          <a:lstStyle/>
          <a:p>
            <a:pPr lvl="0" defTabSz="560831">
              <a:defRPr sz="1800">
                <a:solidFill>
                  <a:srgbClr val="000000"/>
                </a:solidFill>
              </a:defRPr>
            </a:pPr>
            <a:r>
              <a:rPr sz="5376">
                <a:solidFill>
                  <a:srgbClr val="FFFFFF"/>
                </a:solidFill>
              </a:rPr>
              <a:t>The  Monk Dude’s Famous</a:t>
            </a:r>
            <a:endParaRPr sz="5376">
              <a:solidFill>
                <a:srgbClr val="FFFFFF"/>
              </a:solidFill>
            </a:endParaRPr>
          </a:p>
          <a:p>
            <a:pPr lvl="0" defTabSz="560831">
              <a:defRPr sz="1800">
                <a:solidFill>
                  <a:srgbClr val="000000"/>
                </a:solidFill>
              </a:defRPr>
            </a:pPr>
            <a:r>
              <a:rPr sz="7679">
                <a:solidFill>
                  <a:srgbClr val="FAFB07"/>
                </a:solidFill>
              </a:rPr>
              <a:t>Creativity</a:t>
            </a:r>
            <a:endParaRPr sz="7679">
              <a:solidFill>
                <a:srgbClr val="FAFB07"/>
              </a:solidFill>
            </a:endParaRPr>
          </a:p>
          <a:p>
            <a:pPr lvl="0" defTabSz="560831">
              <a:defRPr sz="1800">
                <a:solidFill>
                  <a:srgbClr val="000000"/>
                </a:solidFill>
              </a:defRPr>
            </a:pPr>
            <a:r>
              <a:rPr sz="7679">
                <a:solidFill>
                  <a:srgbClr val="FAFB07"/>
                </a:solidFill>
              </a:rPr>
              <a:t>Test</a:t>
            </a:r>
          </a:p>
        </p:txBody>
      </p:sp>
      <p:pic>
        <p:nvPicPr>
          <p:cNvPr id="90" name="image.jpg"/>
          <p:cNvPicPr/>
          <p:nvPr/>
        </p:nvPicPr>
        <p:blipFill>
          <a:blip r:embed="rId3">
            <a:extLst/>
          </a:blip>
          <a:stretch>
            <a:fillRect/>
          </a:stretch>
        </p:blipFill>
        <p:spPr>
          <a:xfrm>
            <a:off x="5233258" y="6680200"/>
            <a:ext cx="2538285" cy="2159000"/>
          </a:xfrm>
          <a:prstGeom prst="rect">
            <a:avLst/>
          </a:prstGeom>
          <a:ln w="12700">
            <a:miter lim="400000"/>
          </a:ln>
        </p:spPr>
      </p:pic>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4" name="pablo-picasso-quote-every-child-is-an-artist copy.jpg"/>
          <p:cNvPicPr/>
          <p:nvPr/>
        </p:nvPicPr>
        <p:blipFill>
          <a:blip r:embed="rId2">
            <a:extLst/>
          </a:blip>
          <a:stretch>
            <a:fillRect/>
          </a:stretch>
        </p:blipFill>
        <p:spPr>
          <a:xfrm>
            <a:off x="-24905" y="2050456"/>
            <a:ext cx="13054610" cy="6608896"/>
          </a:xfrm>
          <a:prstGeom prst="rect">
            <a:avLst/>
          </a:prstGeom>
          <a:ln w="12700">
            <a:miter lim="400000"/>
          </a:ln>
        </p:spPr>
      </p:pic>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6" name="Kosas-Slide.psd"/>
          <p:cNvPicPr/>
          <p:nvPr/>
        </p:nvPicPr>
        <p:blipFill>
          <a:blip r:embed="rId3">
            <a:extLst/>
          </a:blip>
          <a:stretch>
            <a:fillRect/>
          </a:stretch>
        </p:blipFill>
        <p:spPr>
          <a:xfrm>
            <a:off x="0" y="342900"/>
            <a:ext cx="13004800" cy="9753600"/>
          </a:xfrm>
          <a:prstGeom prst="rect">
            <a:avLst/>
          </a:prstGeom>
          <a:ln w="12700">
            <a:miter lim="400000"/>
          </a:ln>
        </p:spPr>
      </p:pic>
      <p:sp>
        <p:nvSpPr>
          <p:cNvPr id="97" name="Shape 97"/>
          <p:cNvSpPr/>
          <p:nvPr/>
        </p:nvSpPr>
        <p:spPr>
          <a:xfrm>
            <a:off x="2534493" y="223899"/>
            <a:ext cx="7935814"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lvl="0">
              <a:defRPr b="0" sz="1800">
                <a:solidFill>
                  <a:srgbClr val="000000"/>
                </a:solidFill>
              </a:defRPr>
            </a:pPr>
            <a:r>
              <a:rPr b="1" sz="3800">
                <a:solidFill>
                  <a:srgbClr val="FFFFFF"/>
                </a:solidFill>
              </a:rPr>
              <a:t>Yoga Psychology - Layers of Mind</a:t>
            </a:r>
          </a:p>
        </p:txBody>
      </p:sp>
      <p:sp>
        <p:nvSpPr>
          <p:cNvPr id="98" name="Shape 98"/>
          <p:cNvSpPr/>
          <p:nvPr/>
        </p:nvSpPr>
        <p:spPr>
          <a:xfrm>
            <a:off x="5643140" y="1622052"/>
            <a:ext cx="1718520"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000000"/>
                </a:solidFill>
                <a:latin typeface="Helvetica"/>
                <a:ea typeface="Helvetica"/>
                <a:cs typeface="Helvetica"/>
                <a:sym typeface="Helvetica"/>
              </a:defRPr>
            </a:lvl1pPr>
          </a:lstStyle>
          <a:p>
            <a:pPr lvl="0">
              <a:defRPr b="0" sz="1800"/>
            </a:pPr>
            <a:r>
              <a:rPr b="1" sz="2400"/>
              <a:t>Awareness</a:t>
            </a:r>
          </a:p>
        </p:txBody>
      </p:sp>
      <p:sp>
        <p:nvSpPr>
          <p:cNvPr id="99" name="Shape 99"/>
          <p:cNvSpPr/>
          <p:nvPr/>
        </p:nvSpPr>
        <p:spPr>
          <a:xfrm>
            <a:off x="5853955" y="2804304"/>
            <a:ext cx="1296890"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000000"/>
                </a:solidFill>
                <a:latin typeface="Helvetica"/>
                <a:ea typeface="Helvetica"/>
                <a:cs typeface="Helvetica"/>
                <a:sym typeface="Helvetica"/>
              </a:defRPr>
            </a:lvl1pPr>
          </a:lstStyle>
          <a:p>
            <a:pPr lvl="0">
              <a:defRPr b="0" sz="1800"/>
            </a:pPr>
            <a:r>
              <a:rPr b="1" sz="2400"/>
              <a:t>Wisdom</a:t>
            </a:r>
          </a:p>
        </p:txBody>
      </p:sp>
      <p:sp>
        <p:nvSpPr>
          <p:cNvPr id="100" name="Shape 100"/>
          <p:cNvSpPr/>
          <p:nvPr/>
        </p:nvSpPr>
        <p:spPr>
          <a:xfrm>
            <a:off x="4734321" y="3986557"/>
            <a:ext cx="3536158"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000000"/>
                </a:solidFill>
                <a:latin typeface="Helvetica"/>
                <a:ea typeface="Helvetica"/>
                <a:cs typeface="Helvetica"/>
                <a:sym typeface="Helvetica"/>
              </a:defRPr>
            </a:lvl1pPr>
          </a:lstStyle>
          <a:p>
            <a:pPr lvl="0">
              <a:defRPr b="0" sz="1800"/>
            </a:pPr>
            <a:r>
              <a:rPr b="1" sz="2400"/>
              <a:t>Creativity &amp; Personality</a:t>
            </a:r>
          </a:p>
        </p:txBody>
      </p:sp>
      <p:sp>
        <p:nvSpPr>
          <p:cNvPr id="101" name="Shape 101"/>
          <p:cNvSpPr/>
          <p:nvPr/>
        </p:nvSpPr>
        <p:spPr>
          <a:xfrm>
            <a:off x="4954736" y="4984749"/>
            <a:ext cx="3095328"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000000"/>
                </a:solidFill>
                <a:latin typeface="Helvetica"/>
                <a:ea typeface="Helvetica"/>
                <a:cs typeface="Helvetica"/>
                <a:sym typeface="Helvetica"/>
              </a:defRPr>
            </a:lvl1pPr>
          </a:lstStyle>
          <a:p>
            <a:pPr lvl="0">
              <a:defRPr b="0" sz="1800"/>
            </a:pPr>
            <a:r>
              <a:rPr b="1" sz="2400"/>
              <a:t>Memory and Reason</a:t>
            </a:r>
          </a:p>
        </p:txBody>
      </p:sp>
      <p:sp>
        <p:nvSpPr>
          <p:cNvPr id="102" name="Shape 102"/>
          <p:cNvSpPr/>
          <p:nvPr/>
        </p:nvSpPr>
        <p:spPr>
          <a:xfrm>
            <a:off x="4604841" y="5735225"/>
            <a:ext cx="3795118"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000000"/>
                </a:solidFill>
                <a:latin typeface="Helvetica"/>
                <a:ea typeface="Helvetica"/>
                <a:cs typeface="Helvetica"/>
                <a:sym typeface="Helvetica"/>
              </a:defRPr>
            </a:lvl1pPr>
          </a:lstStyle>
          <a:p>
            <a:pPr lvl="0">
              <a:defRPr b="0" sz="1800"/>
            </a:pPr>
            <a:r>
              <a:rPr b="1" sz="2400"/>
              <a:t>Sensing, Desiring, Acting</a:t>
            </a:r>
          </a:p>
        </p:txBody>
      </p:sp>
      <p:sp>
        <p:nvSpPr>
          <p:cNvPr id="103" name="Shape 103"/>
          <p:cNvSpPr/>
          <p:nvPr/>
        </p:nvSpPr>
        <p:spPr>
          <a:xfrm>
            <a:off x="5403453" y="6485700"/>
            <a:ext cx="219789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000000"/>
                </a:solidFill>
                <a:latin typeface="Helvetica"/>
                <a:ea typeface="Helvetica"/>
                <a:cs typeface="Helvetica"/>
                <a:sym typeface="Helvetica"/>
              </a:defRPr>
            </a:lvl1pPr>
          </a:lstStyle>
          <a:p>
            <a:pPr lvl="0">
              <a:defRPr b="0" sz="1800"/>
            </a:pPr>
            <a:r>
              <a:rPr b="1" sz="2400"/>
              <a:t>Physical Body</a:t>
            </a:r>
          </a:p>
        </p:txBody>
      </p:sp>
      <p:sp>
        <p:nvSpPr>
          <p:cNvPr id="104" name="Shape 104"/>
          <p:cNvSpPr/>
          <p:nvPr/>
        </p:nvSpPr>
        <p:spPr>
          <a:xfrm>
            <a:off x="619455" y="5627275"/>
            <a:ext cx="239410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Conscious</a:t>
            </a:r>
          </a:p>
        </p:txBody>
      </p:sp>
      <p:sp>
        <p:nvSpPr>
          <p:cNvPr id="105" name="Shape 105"/>
          <p:cNvSpPr/>
          <p:nvPr/>
        </p:nvSpPr>
        <p:spPr>
          <a:xfrm>
            <a:off x="230479" y="4707451"/>
            <a:ext cx="3172055"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Subconscious</a:t>
            </a:r>
          </a:p>
        </p:txBody>
      </p:sp>
      <p:sp>
        <p:nvSpPr>
          <p:cNvPr id="106" name="Shape 106"/>
          <p:cNvSpPr/>
          <p:nvPr/>
        </p:nvSpPr>
        <p:spPr>
          <a:xfrm>
            <a:off x="914324" y="2696354"/>
            <a:ext cx="1804366"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Intuition</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0" name="black.png"/>
          <p:cNvPicPr/>
          <p:nvPr/>
        </p:nvPicPr>
        <p:blipFill>
          <a:blip r:embed="rId3">
            <a:extLst/>
          </a:blip>
          <a:stretch>
            <a:fillRect/>
          </a:stretch>
        </p:blipFill>
        <p:spPr>
          <a:xfrm>
            <a:off x="-1" y="574135"/>
            <a:ext cx="13004801" cy="9276758"/>
          </a:xfrm>
          <a:prstGeom prst="rect">
            <a:avLst/>
          </a:prstGeom>
          <a:ln w="12700">
            <a:miter lim="400000"/>
          </a:ln>
        </p:spPr>
      </p:pic>
      <p:sp>
        <p:nvSpPr>
          <p:cNvPr id="111" name="Shape 111"/>
          <p:cNvSpPr/>
          <p:nvPr/>
        </p:nvSpPr>
        <p:spPr>
          <a:xfrm>
            <a:off x="4107314" y="931642"/>
            <a:ext cx="4130676"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400">
                <a:latin typeface="Helvetica"/>
                <a:ea typeface="Helvetica"/>
                <a:cs typeface="Helvetica"/>
                <a:sym typeface="Helvetica"/>
              </a:defRPr>
            </a:lvl1pPr>
          </a:lstStyle>
          <a:p>
            <a:pPr lvl="0">
              <a:defRPr b="0" sz="1800">
                <a:solidFill>
                  <a:srgbClr val="000000"/>
                </a:solidFill>
              </a:defRPr>
            </a:pPr>
            <a:r>
              <a:rPr b="1" sz="4400">
                <a:solidFill>
                  <a:srgbClr val="FFFFFF"/>
                </a:solidFill>
              </a:rPr>
              <a:t>Astaunga Yoga</a:t>
            </a:r>
          </a:p>
        </p:txBody>
      </p:sp>
      <p:pic>
        <p:nvPicPr>
          <p:cNvPr id="112" name="Octopus black.jpg"/>
          <p:cNvPicPr/>
          <p:nvPr/>
        </p:nvPicPr>
        <p:blipFill>
          <a:blip r:embed="rId4">
            <a:extLst/>
          </a:blip>
          <a:stretch>
            <a:fillRect/>
          </a:stretch>
        </p:blipFill>
        <p:spPr>
          <a:xfrm>
            <a:off x="3292964" y="2354594"/>
            <a:ext cx="6418872" cy="5044412"/>
          </a:xfrm>
          <a:prstGeom prst="rect">
            <a:avLst/>
          </a:prstGeom>
          <a:ln w="12700">
            <a:miter lim="400000"/>
          </a:ln>
        </p:spPr>
      </p:pic>
      <p:sp>
        <p:nvSpPr>
          <p:cNvPr id="113" name="Shape 113"/>
          <p:cNvSpPr/>
          <p:nvPr/>
        </p:nvSpPr>
        <p:spPr>
          <a:xfrm>
            <a:off x="1160950" y="4944503"/>
            <a:ext cx="2107594"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solidFill>
                  <a:srgbClr val="000000"/>
                </a:solidFill>
              </a:defRPr>
            </a:pPr>
            <a:r>
              <a:rPr sz="3800">
                <a:solidFill>
                  <a:srgbClr val="FFFFFF"/>
                </a:solidFill>
              </a:rPr>
              <a:t>Yama</a:t>
            </a:r>
          </a:p>
        </p:txBody>
      </p:sp>
      <p:sp>
        <p:nvSpPr>
          <p:cNvPr id="114" name="Shape 114"/>
          <p:cNvSpPr/>
          <p:nvPr/>
        </p:nvSpPr>
        <p:spPr>
          <a:xfrm>
            <a:off x="10041876" y="3533266"/>
            <a:ext cx="24476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Pratyahara</a:t>
            </a:r>
          </a:p>
        </p:txBody>
      </p:sp>
      <p:sp>
        <p:nvSpPr>
          <p:cNvPr id="115" name="Shape 115"/>
          <p:cNvSpPr/>
          <p:nvPr/>
        </p:nvSpPr>
        <p:spPr>
          <a:xfrm>
            <a:off x="3668545" y="7732763"/>
            <a:ext cx="2554809"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Pranayama</a:t>
            </a:r>
          </a:p>
        </p:txBody>
      </p:sp>
      <p:sp>
        <p:nvSpPr>
          <p:cNvPr id="116" name="Shape 116"/>
          <p:cNvSpPr/>
          <p:nvPr/>
        </p:nvSpPr>
        <p:spPr>
          <a:xfrm>
            <a:off x="1346771" y="3341907"/>
            <a:ext cx="14824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Asana</a:t>
            </a:r>
          </a:p>
        </p:txBody>
      </p:sp>
      <p:sp>
        <p:nvSpPr>
          <p:cNvPr id="117" name="Shape 117"/>
          <p:cNvSpPr/>
          <p:nvPr/>
        </p:nvSpPr>
        <p:spPr>
          <a:xfrm>
            <a:off x="2040479" y="6547098"/>
            <a:ext cx="174983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Niyama</a:t>
            </a:r>
          </a:p>
        </p:txBody>
      </p:sp>
      <p:sp>
        <p:nvSpPr>
          <p:cNvPr id="118" name="Shape 118"/>
          <p:cNvSpPr/>
          <p:nvPr/>
        </p:nvSpPr>
        <p:spPr>
          <a:xfrm>
            <a:off x="7078154" y="7732763"/>
            <a:ext cx="2018158"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Samadhi</a:t>
            </a:r>
          </a:p>
        </p:txBody>
      </p:sp>
      <p:sp>
        <p:nvSpPr>
          <p:cNvPr id="119" name="Shape 119"/>
          <p:cNvSpPr/>
          <p:nvPr/>
        </p:nvSpPr>
        <p:spPr>
          <a:xfrm>
            <a:off x="8899369" y="6205961"/>
            <a:ext cx="1777340"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Dhyana</a:t>
            </a:r>
          </a:p>
        </p:txBody>
      </p:sp>
      <p:sp>
        <p:nvSpPr>
          <p:cNvPr id="120" name="Shape 120"/>
          <p:cNvSpPr/>
          <p:nvPr/>
        </p:nvSpPr>
        <p:spPr>
          <a:xfrm>
            <a:off x="9736255" y="4869613"/>
            <a:ext cx="19650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Dharana</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4" name="black.png"/>
          <p:cNvPicPr/>
          <p:nvPr/>
        </p:nvPicPr>
        <p:blipFill>
          <a:blip r:embed="rId3">
            <a:extLst/>
          </a:blip>
          <a:stretch>
            <a:fillRect/>
          </a:stretch>
        </p:blipFill>
        <p:spPr>
          <a:xfrm>
            <a:off x="-1" y="574135"/>
            <a:ext cx="13004801" cy="9276758"/>
          </a:xfrm>
          <a:prstGeom prst="rect">
            <a:avLst/>
          </a:prstGeom>
          <a:ln w="12700">
            <a:miter lim="400000"/>
          </a:ln>
        </p:spPr>
      </p:pic>
      <p:sp>
        <p:nvSpPr>
          <p:cNvPr id="125" name="Shape 125"/>
          <p:cNvSpPr/>
          <p:nvPr/>
        </p:nvSpPr>
        <p:spPr>
          <a:xfrm>
            <a:off x="4153835" y="931642"/>
            <a:ext cx="4037634"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400">
                <a:latin typeface="Helvetica"/>
                <a:ea typeface="Helvetica"/>
                <a:cs typeface="Helvetica"/>
                <a:sym typeface="Helvetica"/>
              </a:defRPr>
            </a:lvl1pPr>
          </a:lstStyle>
          <a:p>
            <a:pPr lvl="0">
              <a:defRPr b="0" sz="1800">
                <a:solidFill>
                  <a:srgbClr val="000000"/>
                </a:solidFill>
              </a:defRPr>
            </a:pPr>
            <a:r>
              <a:rPr b="1" sz="4400">
                <a:solidFill>
                  <a:srgbClr val="FFFFFF"/>
                </a:solidFill>
              </a:rPr>
              <a:t>8 Limbed Yoga</a:t>
            </a:r>
          </a:p>
        </p:txBody>
      </p:sp>
      <p:pic>
        <p:nvPicPr>
          <p:cNvPr id="126" name="Octopus black.jpg"/>
          <p:cNvPicPr/>
          <p:nvPr/>
        </p:nvPicPr>
        <p:blipFill>
          <a:blip r:embed="rId4">
            <a:extLst/>
          </a:blip>
          <a:stretch>
            <a:fillRect/>
          </a:stretch>
        </p:blipFill>
        <p:spPr>
          <a:xfrm>
            <a:off x="3292964" y="2354594"/>
            <a:ext cx="6418872" cy="5044412"/>
          </a:xfrm>
          <a:prstGeom prst="rect">
            <a:avLst/>
          </a:prstGeom>
          <a:ln w="12700">
            <a:miter lim="400000"/>
          </a:ln>
        </p:spPr>
      </p:pic>
      <p:sp>
        <p:nvSpPr>
          <p:cNvPr id="127" name="Shape 127"/>
          <p:cNvSpPr/>
          <p:nvPr/>
        </p:nvSpPr>
        <p:spPr>
          <a:xfrm>
            <a:off x="257678" y="4944503"/>
            <a:ext cx="3010866"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solidFill>
                  <a:srgbClr val="000000"/>
                </a:solidFill>
              </a:defRPr>
            </a:pPr>
            <a:r>
              <a:rPr sz="3800">
                <a:solidFill>
                  <a:srgbClr val="FFFFFF"/>
                </a:solidFill>
              </a:rPr>
              <a:t>Don’t Be Evil</a:t>
            </a:r>
          </a:p>
        </p:txBody>
      </p:sp>
      <p:sp>
        <p:nvSpPr>
          <p:cNvPr id="128" name="Shape 128"/>
          <p:cNvSpPr/>
          <p:nvPr/>
        </p:nvSpPr>
        <p:spPr>
          <a:xfrm>
            <a:off x="10015333" y="3533266"/>
            <a:ext cx="2500758"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Withdrawal</a:t>
            </a:r>
          </a:p>
        </p:txBody>
      </p:sp>
      <p:sp>
        <p:nvSpPr>
          <p:cNvPr id="129" name="Shape 129"/>
          <p:cNvSpPr/>
          <p:nvPr/>
        </p:nvSpPr>
        <p:spPr>
          <a:xfrm>
            <a:off x="3847107" y="7732763"/>
            <a:ext cx="2197685"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Breathing</a:t>
            </a:r>
          </a:p>
        </p:txBody>
      </p:sp>
      <p:sp>
        <p:nvSpPr>
          <p:cNvPr id="130" name="Shape 130"/>
          <p:cNvSpPr/>
          <p:nvPr/>
        </p:nvSpPr>
        <p:spPr>
          <a:xfrm>
            <a:off x="1096543" y="3341907"/>
            <a:ext cx="1982928"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Postures</a:t>
            </a:r>
          </a:p>
        </p:txBody>
      </p:sp>
      <p:sp>
        <p:nvSpPr>
          <p:cNvPr id="131" name="Shape 131"/>
          <p:cNvSpPr/>
          <p:nvPr/>
        </p:nvSpPr>
        <p:spPr>
          <a:xfrm>
            <a:off x="1450018" y="6254998"/>
            <a:ext cx="2930755" cy="1270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Do Be Good</a:t>
            </a:r>
            <a:endParaRPr sz="3800">
              <a:solidFill>
                <a:srgbClr val="FFFFFF"/>
              </a:solidFill>
            </a:endParaRPr>
          </a:p>
        </p:txBody>
      </p:sp>
      <p:sp>
        <p:nvSpPr>
          <p:cNvPr id="132" name="Shape 132"/>
          <p:cNvSpPr/>
          <p:nvPr/>
        </p:nvSpPr>
        <p:spPr>
          <a:xfrm>
            <a:off x="7425210" y="7542309"/>
            <a:ext cx="4378555"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Suspension of Mind</a:t>
            </a:r>
          </a:p>
        </p:txBody>
      </p:sp>
      <p:sp>
        <p:nvSpPr>
          <p:cNvPr id="133" name="Shape 133"/>
          <p:cNvSpPr/>
          <p:nvPr/>
        </p:nvSpPr>
        <p:spPr>
          <a:xfrm>
            <a:off x="8596837" y="6205961"/>
            <a:ext cx="4243909"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Spiritual Meditation</a:t>
            </a:r>
          </a:p>
        </p:txBody>
      </p:sp>
      <p:sp>
        <p:nvSpPr>
          <p:cNvPr id="134" name="Shape 134"/>
          <p:cNvSpPr/>
          <p:nvPr/>
        </p:nvSpPr>
        <p:spPr>
          <a:xfrm>
            <a:off x="9458428" y="4869613"/>
            <a:ext cx="314551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Concentration</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8" name="Kosas-Slide.psd"/>
          <p:cNvPicPr/>
          <p:nvPr/>
        </p:nvPicPr>
        <p:blipFill>
          <a:blip r:embed="rId3">
            <a:extLst/>
          </a:blip>
          <a:stretch>
            <a:fillRect/>
          </a:stretch>
        </p:blipFill>
        <p:spPr>
          <a:xfrm>
            <a:off x="0" y="342900"/>
            <a:ext cx="13004800" cy="9753600"/>
          </a:xfrm>
          <a:prstGeom prst="rect">
            <a:avLst/>
          </a:prstGeom>
          <a:ln w="12700">
            <a:miter lim="400000"/>
          </a:ln>
        </p:spPr>
      </p:pic>
      <p:sp>
        <p:nvSpPr>
          <p:cNvPr id="139" name="Shape 139"/>
          <p:cNvSpPr/>
          <p:nvPr/>
        </p:nvSpPr>
        <p:spPr>
          <a:xfrm>
            <a:off x="5643140" y="1622052"/>
            <a:ext cx="1718520"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000000"/>
                </a:solidFill>
                <a:latin typeface="Helvetica"/>
                <a:ea typeface="Helvetica"/>
                <a:cs typeface="Helvetica"/>
                <a:sym typeface="Helvetica"/>
              </a:defRPr>
            </a:lvl1pPr>
          </a:lstStyle>
          <a:p>
            <a:pPr lvl="0">
              <a:defRPr b="0" sz="1800"/>
            </a:pPr>
            <a:r>
              <a:rPr b="1" sz="2400"/>
              <a:t>Awareness</a:t>
            </a:r>
          </a:p>
        </p:txBody>
      </p:sp>
      <p:sp>
        <p:nvSpPr>
          <p:cNvPr id="140" name="Shape 140"/>
          <p:cNvSpPr/>
          <p:nvPr/>
        </p:nvSpPr>
        <p:spPr>
          <a:xfrm>
            <a:off x="5853955" y="2804304"/>
            <a:ext cx="1296890"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000000"/>
                </a:solidFill>
                <a:latin typeface="Helvetica"/>
                <a:ea typeface="Helvetica"/>
                <a:cs typeface="Helvetica"/>
                <a:sym typeface="Helvetica"/>
              </a:defRPr>
            </a:lvl1pPr>
          </a:lstStyle>
          <a:p>
            <a:pPr lvl="0">
              <a:defRPr b="0" sz="1800"/>
            </a:pPr>
            <a:r>
              <a:rPr b="1" sz="2400"/>
              <a:t>Wisdom</a:t>
            </a:r>
          </a:p>
        </p:txBody>
      </p:sp>
      <p:sp>
        <p:nvSpPr>
          <p:cNvPr id="141" name="Shape 141"/>
          <p:cNvSpPr/>
          <p:nvPr/>
        </p:nvSpPr>
        <p:spPr>
          <a:xfrm>
            <a:off x="4734321" y="3986557"/>
            <a:ext cx="3536158"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000000"/>
                </a:solidFill>
                <a:latin typeface="Helvetica"/>
                <a:ea typeface="Helvetica"/>
                <a:cs typeface="Helvetica"/>
                <a:sym typeface="Helvetica"/>
              </a:defRPr>
            </a:lvl1pPr>
          </a:lstStyle>
          <a:p>
            <a:pPr lvl="0">
              <a:defRPr b="0" sz="1800"/>
            </a:pPr>
            <a:r>
              <a:rPr b="1" sz="2400"/>
              <a:t>Creativity &amp; Personality</a:t>
            </a:r>
          </a:p>
        </p:txBody>
      </p:sp>
      <p:sp>
        <p:nvSpPr>
          <p:cNvPr id="142" name="Shape 142"/>
          <p:cNvSpPr/>
          <p:nvPr/>
        </p:nvSpPr>
        <p:spPr>
          <a:xfrm>
            <a:off x="4954736" y="4984749"/>
            <a:ext cx="3095328"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000000"/>
                </a:solidFill>
                <a:latin typeface="Helvetica"/>
                <a:ea typeface="Helvetica"/>
                <a:cs typeface="Helvetica"/>
                <a:sym typeface="Helvetica"/>
              </a:defRPr>
            </a:lvl1pPr>
          </a:lstStyle>
          <a:p>
            <a:pPr lvl="0">
              <a:defRPr b="0" sz="1800"/>
            </a:pPr>
            <a:r>
              <a:rPr b="1" sz="2400"/>
              <a:t>Memory and Reason</a:t>
            </a:r>
          </a:p>
        </p:txBody>
      </p:sp>
      <p:sp>
        <p:nvSpPr>
          <p:cNvPr id="143" name="Shape 143"/>
          <p:cNvSpPr/>
          <p:nvPr/>
        </p:nvSpPr>
        <p:spPr>
          <a:xfrm>
            <a:off x="4604841" y="5735225"/>
            <a:ext cx="3795118"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000000"/>
                </a:solidFill>
                <a:latin typeface="Helvetica"/>
                <a:ea typeface="Helvetica"/>
                <a:cs typeface="Helvetica"/>
                <a:sym typeface="Helvetica"/>
              </a:defRPr>
            </a:lvl1pPr>
          </a:lstStyle>
          <a:p>
            <a:pPr lvl="0">
              <a:defRPr b="0" sz="1800"/>
            </a:pPr>
            <a:r>
              <a:rPr b="1" sz="2400"/>
              <a:t>Sensing, Desiring, Acting</a:t>
            </a:r>
          </a:p>
        </p:txBody>
      </p:sp>
      <p:sp>
        <p:nvSpPr>
          <p:cNvPr id="144" name="Shape 144"/>
          <p:cNvSpPr/>
          <p:nvPr/>
        </p:nvSpPr>
        <p:spPr>
          <a:xfrm>
            <a:off x="5403453" y="6485700"/>
            <a:ext cx="219789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000000"/>
                </a:solidFill>
                <a:latin typeface="Helvetica"/>
                <a:ea typeface="Helvetica"/>
                <a:cs typeface="Helvetica"/>
                <a:sym typeface="Helvetica"/>
              </a:defRPr>
            </a:lvl1pPr>
          </a:lstStyle>
          <a:p>
            <a:pPr lvl="0">
              <a:defRPr b="0" sz="1800"/>
            </a:pPr>
            <a:r>
              <a:rPr b="1" sz="2400"/>
              <a:t>Physical Body</a:t>
            </a:r>
          </a:p>
        </p:txBody>
      </p:sp>
      <p:pic>
        <p:nvPicPr>
          <p:cNvPr id="145" name="Octopus black.jpg"/>
          <p:cNvPicPr/>
          <p:nvPr/>
        </p:nvPicPr>
        <p:blipFill>
          <a:blip r:embed="rId4">
            <a:extLst/>
          </a:blip>
          <a:stretch>
            <a:fillRect/>
          </a:stretch>
        </p:blipFill>
        <p:spPr>
          <a:xfrm>
            <a:off x="193197" y="3808660"/>
            <a:ext cx="1050672" cy="825694"/>
          </a:xfrm>
          <a:prstGeom prst="rect">
            <a:avLst/>
          </a:prstGeom>
          <a:ln w="12700">
            <a:miter lim="400000"/>
          </a:ln>
        </p:spPr>
      </p:pic>
      <p:pic>
        <p:nvPicPr>
          <p:cNvPr id="146" name="Octopus black.jpg"/>
          <p:cNvPicPr/>
          <p:nvPr/>
        </p:nvPicPr>
        <p:blipFill>
          <a:blip r:embed="rId4">
            <a:extLst/>
          </a:blip>
          <a:stretch>
            <a:fillRect/>
          </a:stretch>
        </p:blipFill>
        <p:spPr>
          <a:xfrm>
            <a:off x="193197" y="5557328"/>
            <a:ext cx="1050672" cy="825694"/>
          </a:xfrm>
          <a:prstGeom prst="rect">
            <a:avLst/>
          </a:prstGeom>
          <a:ln w="12700">
            <a:miter lim="400000"/>
          </a:ln>
        </p:spPr>
      </p:pic>
      <p:pic>
        <p:nvPicPr>
          <p:cNvPr id="147" name="Octopus black.jpg"/>
          <p:cNvPicPr/>
          <p:nvPr/>
        </p:nvPicPr>
        <p:blipFill>
          <a:blip r:embed="rId4">
            <a:extLst/>
          </a:blip>
          <a:stretch>
            <a:fillRect/>
          </a:stretch>
        </p:blipFill>
        <p:spPr>
          <a:xfrm>
            <a:off x="193197" y="1444155"/>
            <a:ext cx="1050672" cy="825694"/>
          </a:xfrm>
          <a:prstGeom prst="rect">
            <a:avLst/>
          </a:prstGeom>
          <a:ln w="12700">
            <a:miter lim="400000"/>
          </a:ln>
        </p:spPr>
      </p:pic>
      <p:pic>
        <p:nvPicPr>
          <p:cNvPr id="148" name="Octopus black.jpg"/>
          <p:cNvPicPr/>
          <p:nvPr/>
        </p:nvPicPr>
        <p:blipFill>
          <a:blip r:embed="rId4">
            <a:extLst/>
          </a:blip>
          <a:stretch>
            <a:fillRect/>
          </a:stretch>
        </p:blipFill>
        <p:spPr>
          <a:xfrm>
            <a:off x="11832825" y="5557328"/>
            <a:ext cx="1050672" cy="825694"/>
          </a:xfrm>
          <a:prstGeom prst="rect">
            <a:avLst/>
          </a:prstGeom>
          <a:ln w="12700">
            <a:miter lim="400000"/>
          </a:ln>
        </p:spPr>
      </p:pic>
      <p:pic>
        <p:nvPicPr>
          <p:cNvPr id="149" name="Octopus black.jpg"/>
          <p:cNvPicPr/>
          <p:nvPr/>
        </p:nvPicPr>
        <p:blipFill>
          <a:blip r:embed="rId4">
            <a:extLst/>
          </a:blip>
          <a:stretch>
            <a:fillRect/>
          </a:stretch>
        </p:blipFill>
        <p:spPr>
          <a:xfrm>
            <a:off x="193197" y="2626407"/>
            <a:ext cx="1050672" cy="825695"/>
          </a:xfrm>
          <a:prstGeom prst="rect">
            <a:avLst/>
          </a:prstGeom>
          <a:ln w="12700">
            <a:miter lim="400000"/>
          </a:ln>
        </p:spPr>
      </p:pic>
      <p:pic>
        <p:nvPicPr>
          <p:cNvPr id="150" name="Octopus black.jpg"/>
          <p:cNvPicPr/>
          <p:nvPr/>
        </p:nvPicPr>
        <p:blipFill>
          <a:blip r:embed="rId4">
            <a:extLst/>
          </a:blip>
          <a:stretch>
            <a:fillRect/>
          </a:stretch>
        </p:blipFill>
        <p:spPr>
          <a:xfrm>
            <a:off x="193197" y="4806853"/>
            <a:ext cx="1050672" cy="825694"/>
          </a:xfrm>
          <a:prstGeom prst="rect">
            <a:avLst/>
          </a:prstGeom>
          <a:ln w="12700">
            <a:miter lim="400000"/>
          </a:ln>
        </p:spPr>
      </p:pic>
      <p:pic>
        <p:nvPicPr>
          <p:cNvPr id="151" name="Octopus black.jpg"/>
          <p:cNvPicPr/>
          <p:nvPr/>
        </p:nvPicPr>
        <p:blipFill>
          <a:blip r:embed="rId4">
            <a:extLst/>
          </a:blip>
          <a:stretch>
            <a:fillRect/>
          </a:stretch>
        </p:blipFill>
        <p:spPr>
          <a:xfrm>
            <a:off x="5977064" y="84006"/>
            <a:ext cx="1050672" cy="825694"/>
          </a:xfrm>
          <a:prstGeom prst="rect">
            <a:avLst/>
          </a:prstGeom>
          <a:ln w="12700">
            <a:miter lim="400000"/>
          </a:ln>
        </p:spPr>
      </p:pic>
      <p:pic>
        <p:nvPicPr>
          <p:cNvPr id="152" name="Octopus black.jpg"/>
          <p:cNvPicPr/>
          <p:nvPr/>
        </p:nvPicPr>
        <p:blipFill>
          <a:blip r:embed="rId4">
            <a:extLst/>
          </a:blip>
          <a:stretch>
            <a:fillRect/>
          </a:stretch>
        </p:blipFill>
        <p:spPr>
          <a:xfrm>
            <a:off x="193197" y="6307803"/>
            <a:ext cx="1050672" cy="825694"/>
          </a:xfrm>
          <a:prstGeom prst="rect">
            <a:avLst/>
          </a:prstGeom>
          <a:ln w="12700">
            <a:miter lim="400000"/>
          </a:ln>
        </p:spPr>
      </p:pic>
      <p:sp>
        <p:nvSpPr>
          <p:cNvPr id="153" name="Shape 153"/>
          <p:cNvSpPr/>
          <p:nvPr/>
        </p:nvSpPr>
        <p:spPr>
          <a:xfrm>
            <a:off x="1365057" y="6377750"/>
            <a:ext cx="1982928"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Postures</a:t>
            </a:r>
          </a:p>
        </p:txBody>
      </p:sp>
      <p:sp>
        <p:nvSpPr>
          <p:cNvPr id="154" name="Shape 154"/>
          <p:cNvSpPr/>
          <p:nvPr/>
        </p:nvSpPr>
        <p:spPr>
          <a:xfrm>
            <a:off x="1103778" y="5627275"/>
            <a:ext cx="2840991"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Don’t Be Evil</a:t>
            </a:r>
          </a:p>
        </p:txBody>
      </p:sp>
      <p:sp>
        <p:nvSpPr>
          <p:cNvPr id="155" name="Shape 155"/>
          <p:cNvSpPr/>
          <p:nvPr/>
        </p:nvSpPr>
        <p:spPr>
          <a:xfrm>
            <a:off x="8890514" y="5627275"/>
            <a:ext cx="279659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Do Be Good</a:t>
            </a:r>
          </a:p>
        </p:txBody>
      </p:sp>
      <p:sp>
        <p:nvSpPr>
          <p:cNvPr id="156" name="Shape 156"/>
          <p:cNvSpPr/>
          <p:nvPr/>
        </p:nvSpPr>
        <p:spPr>
          <a:xfrm>
            <a:off x="1425431" y="4876799"/>
            <a:ext cx="2197685"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Breathing</a:t>
            </a:r>
          </a:p>
        </p:txBody>
      </p:sp>
      <p:sp>
        <p:nvSpPr>
          <p:cNvPr id="157" name="Shape 157"/>
          <p:cNvSpPr/>
          <p:nvPr/>
        </p:nvSpPr>
        <p:spPr>
          <a:xfrm>
            <a:off x="1273894" y="3878607"/>
            <a:ext cx="2500758"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Withdrawal</a:t>
            </a:r>
          </a:p>
        </p:txBody>
      </p:sp>
      <p:sp>
        <p:nvSpPr>
          <p:cNvPr id="158" name="Shape 158"/>
          <p:cNvSpPr/>
          <p:nvPr/>
        </p:nvSpPr>
        <p:spPr>
          <a:xfrm>
            <a:off x="1343527" y="2696354"/>
            <a:ext cx="314551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Concentration</a:t>
            </a:r>
          </a:p>
        </p:txBody>
      </p:sp>
      <p:sp>
        <p:nvSpPr>
          <p:cNvPr id="159" name="Shape 159"/>
          <p:cNvSpPr/>
          <p:nvPr/>
        </p:nvSpPr>
        <p:spPr>
          <a:xfrm>
            <a:off x="1321550" y="1514102"/>
            <a:ext cx="4243910"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Spiritual Meditation</a:t>
            </a:r>
          </a:p>
        </p:txBody>
      </p:sp>
      <p:sp>
        <p:nvSpPr>
          <p:cNvPr id="160" name="Shape 160"/>
          <p:cNvSpPr/>
          <p:nvPr/>
        </p:nvSpPr>
        <p:spPr>
          <a:xfrm>
            <a:off x="7236806" y="223899"/>
            <a:ext cx="4378555"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Suspension of Mind</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ph type="title"/>
          </p:nvPr>
        </p:nvSpPr>
        <p:spPr>
          <a:xfrm>
            <a:off x="952500" y="3330083"/>
            <a:ext cx="11099800" cy="2120901"/>
          </a:xfrm>
          <a:prstGeom prst="rect">
            <a:avLst/>
          </a:prstGeom>
        </p:spPr>
        <p:txBody>
          <a:bodyPr/>
          <a:lstStyle>
            <a:lvl1pPr defTabSz="566674">
              <a:defRPr sz="7760"/>
            </a:lvl1pPr>
          </a:lstStyle>
          <a:p>
            <a:pPr lvl="0">
              <a:defRPr sz="1800">
                <a:solidFill>
                  <a:srgbClr val="000000"/>
                </a:solidFill>
              </a:defRPr>
            </a:pPr>
            <a:r>
              <a:rPr sz="7760">
                <a:solidFill>
                  <a:srgbClr val="FFFFFF"/>
                </a:solidFill>
              </a:rPr>
              <a:t>Understanding Creativity</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6" name="Kosas-Slide.psd"/>
          <p:cNvPicPr/>
          <p:nvPr/>
        </p:nvPicPr>
        <p:blipFill>
          <a:blip r:embed="rId3">
            <a:extLst/>
          </a:blip>
          <a:stretch>
            <a:fillRect/>
          </a:stretch>
        </p:blipFill>
        <p:spPr>
          <a:xfrm>
            <a:off x="0" y="342900"/>
            <a:ext cx="13004800" cy="9753600"/>
          </a:xfrm>
          <a:prstGeom prst="rect">
            <a:avLst/>
          </a:prstGeom>
          <a:ln w="12700">
            <a:miter lim="400000"/>
          </a:ln>
        </p:spPr>
      </p:pic>
      <p:sp>
        <p:nvSpPr>
          <p:cNvPr id="167" name="Shape 167"/>
          <p:cNvSpPr/>
          <p:nvPr/>
        </p:nvSpPr>
        <p:spPr>
          <a:xfrm>
            <a:off x="2534493" y="223899"/>
            <a:ext cx="7935814"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lvl="0">
              <a:defRPr b="0" sz="1800">
                <a:solidFill>
                  <a:srgbClr val="000000"/>
                </a:solidFill>
              </a:defRPr>
            </a:pPr>
            <a:r>
              <a:rPr b="1" sz="3800">
                <a:solidFill>
                  <a:srgbClr val="FFFFFF"/>
                </a:solidFill>
              </a:rPr>
              <a:t>Yoga Psychology - Layers of Mind</a:t>
            </a:r>
          </a:p>
        </p:txBody>
      </p:sp>
      <p:sp>
        <p:nvSpPr>
          <p:cNvPr id="168" name="Shape 168"/>
          <p:cNvSpPr/>
          <p:nvPr/>
        </p:nvSpPr>
        <p:spPr>
          <a:xfrm>
            <a:off x="5643140" y="1622052"/>
            <a:ext cx="1718520" cy="469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b="1" sz="2400">
                <a:solidFill>
                  <a:srgbClr val="000000"/>
                </a:solidFill>
                <a:latin typeface="Helvetica"/>
                <a:ea typeface="Helvetica"/>
                <a:cs typeface="Helvetica"/>
                <a:sym typeface="Helvetica"/>
              </a:defRPr>
            </a:lvl1pPr>
          </a:lstStyle>
          <a:p>
            <a:pPr lvl="0">
              <a:defRPr b="0" sz="1800"/>
            </a:pPr>
            <a:r>
              <a:rPr b="1" sz="2400"/>
              <a:t>Awareness</a:t>
            </a:r>
          </a:p>
        </p:txBody>
      </p:sp>
      <p:sp>
        <p:nvSpPr>
          <p:cNvPr id="169" name="Shape 169"/>
          <p:cNvSpPr/>
          <p:nvPr/>
        </p:nvSpPr>
        <p:spPr>
          <a:xfrm>
            <a:off x="5853955" y="2804304"/>
            <a:ext cx="1296890" cy="469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b="1" sz="2400">
                <a:solidFill>
                  <a:srgbClr val="000000"/>
                </a:solidFill>
                <a:latin typeface="Helvetica"/>
                <a:ea typeface="Helvetica"/>
                <a:cs typeface="Helvetica"/>
                <a:sym typeface="Helvetica"/>
              </a:defRPr>
            </a:lvl1pPr>
          </a:lstStyle>
          <a:p>
            <a:pPr lvl="0">
              <a:defRPr b="0" sz="1800"/>
            </a:pPr>
            <a:r>
              <a:rPr b="1" sz="2400"/>
              <a:t>Wisdom</a:t>
            </a:r>
          </a:p>
        </p:txBody>
      </p:sp>
      <p:sp>
        <p:nvSpPr>
          <p:cNvPr id="170" name="Shape 170"/>
          <p:cNvSpPr/>
          <p:nvPr/>
        </p:nvSpPr>
        <p:spPr>
          <a:xfrm>
            <a:off x="4734321" y="3986557"/>
            <a:ext cx="3536158"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000000"/>
                </a:solidFill>
                <a:latin typeface="Helvetica"/>
                <a:ea typeface="Helvetica"/>
                <a:cs typeface="Helvetica"/>
                <a:sym typeface="Helvetica"/>
              </a:defRPr>
            </a:lvl1pPr>
          </a:lstStyle>
          <a:p>
            <a:pPr lvl="0">
              <a:defRPr b="0" sz="1800"/>
            </a:pPr>
            <a:r>
              <a:rPr b="1" sz="2400"/>
              <a:t>Creativity &amp; Personality</a:t>
            </a:r>
          </a:p>
        </p:txBody>
      </p:sp>
      <p:sp>
        <p:nvSpPr>
          <p:cNvPr id="171" name="Shape 171"/>
          <p:cNvSpPr/>
          <p:nvPr/>
        </p:nvSpPr>
        <p:spPr>
          <a:xfrm>
            <a:off x="4954736" y="4984749"/>
            <a:ext cx="3095328" cy="469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b="1" sz="2400">
                <a:solidFill>
                  <a:srgbClr val="000000"/>
                </a:solidFill>
                <a:latin typeface="Helvetica"/>
                <a:ea typeface="Helvetica"/>
                <a:cs typeface="Helvetica"/>
                <a:sym typeface="Helvetica"/>
              </a:defRPr>
            </a:lvl1pPr>
          </a:lstStyle>
          <a:p>
            <a:pPr lvl="0">
              <a:defRPr b="0" sz="1800"/>
            </a:pPr>
            <a:r>
              <a:rPr b="1" sz="2400"/>
              <a:t>Memory and Reason</a:t>
            </a:r>
          </a:p>
        </p:txBody>
      </p:sp>
      <p:sp>
        <p:nvSpPr>
          <p:cNvPr id="172" name="Shape 172"/>
          <p:cNvSpPr/>
          <p:nvPr/>
        </p:nvSpPr>
        <p:spPr>
          <a:xfrm>
            <a:off x="4604841" y="5735225"/>
            <a:ext cx="3795118" cy="469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b="1" sz="2400">
                <a:solidFill>
                  <a:srgbClr val="000000"/>
                </a:solidFill>
                <a:latin typeface="Helvetica"/>
                <a:ea typeface="Helvetica"/>
                <a:cs typeface="Helvetica"/>
                <a:sym typeface="Helvetica"/>
              </a:defRPr>
            </a:lvl1pPr>
          </a:lstStyle>
          <a:p>
            <a:pPr lvl="0">
              <a:defRPr b="0" sz="1800"/>
            </a:pPr>
            <a:r>
              <a:rPr b="1" sz="2400"/>
              <a:t>Sensing, Desiring, Acting</a:t>
            </a:r>
          </a:p>
        </p:txBody>
      </p:sp>
      <p:sp>
        <p:nvSpPr>
          <p:cNvPr id="173" name="Shape 173"/>
          <p:cNvSpPr/>
          <p:nvPr/>
        </p:nvSpPr>
        <p:spPr>
          <a:xfrm>
            <a:off x="5403453" y="6485700"/>
            <a:ext cx="2197894" cy="469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b="1" sz="2400">
                <a:solidFill>
                  <a:srgbClr val="000000"/>
                </a:solidFill>
                <a:latin typeface="Helvetica"/>
                <a:ea typeface="Helvetica"/>
                <a:cs typeface="Helvetica"/>
                <a:sym typeface="Helvetica"/>
              </a:defRPr>
            </a:lvl1pPr>
          </a:lstStyle>
          <a:p>
            <a:pPr lvl="0">
              <a:defRPr b="0" sz="1800"/>
            </a:pPr>
            <a:r>
              <a:rPr b="1" sz="2400"/>
              <a:t>Physical Body</a:t>
            </a:r>
          </a:p>
        </p:txBody>
      </p:sp>
      <p:pic>
        <p:nvPicPr>
          <p:cNvPr id="174" name="Octopus black.jpg"/>
          <p:cNvPicPr/>
          <p:nvPr/>
        </p:nvPicPr>
        <p:blipFill>
          <a:blip r:embed="rId4">
            <a:extLst/>
          </a:blip>
          <a:stretch>
            <a:fillRect/>
          </a:stretch>
        </p:blipFill>
        <p:spPr>
          <a:xfrm>
            <a:off x="329807" y="3808660"/>
            <a:ext cx="1050673" cy="825694"/>
          </a:xfrm>
          <a:prstGeom prst="rect">
            <a:avLst/>
          </a:prstGeom>
          <a:ln w="12700">
            <a:miter lim="400000"/>
          </a:ln>
        </p:spPr>
      </p:pic>
      <p:sp>
        <p:nvSpPr>
          <p:cNvPr id="175" name="Shape 175"/>
          <p:cNvSpPr/>
          <p:nvPr/>
        </p:nvSpPr>
        <p:spPr>
          <a:xfrm>
            <a:off x="1498459" y="3878607"/>
            <a:ext cx="2684004"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lvl="0">
              <a:defRPr b="0" sz="1800">
                <a:solidFill>
                  <a:srgbClr val="000000"/>
                </a:solidFill>
              </a:defRPr>
            </a:pPr>
            <a:r>
              <a:rPr b="1" sz="3800">
                <a:solidFill>
                  <a:srgbClr val="FFFFFF"/>
                </a:solidFill>
              </a:rPr>
              <a:t>Withdrawal</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9" name="Open and Close Modes - Cleese.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9491" y="-54871"/>
            <a:ext cx="12985818" cy="9811508"/>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17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7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50" name="Shape 50"/>
          <p:cNvSpPr/>
          <p:nvPr>
            <p:ph type="title" idx="4294967295"/>
          </p:nvPr>
        </p:nvSpPr>
        <p:spPr>
          <a:xfrm>
            <a:off x="975359" y="866986"/>
            <a:ext cx="11054082" cy="1625601"/>
          </a:xfrm>
          <a:prstGeom prst="rect">
            <a:avLst/>
          </a:prstGeom>
        </p:spPr>
        <p:txBody>
          <a:bodyPr/>
          <a:lstStyle/>
          <a:p>
            <a:pPr lvl="0" defTabSz="1300480">
              <a:defRPr b="1">
                <a:solidFill>
                  <a:srgbClr val="E3EBF1"/>
                </a:solidFill>
                <a:effectLst>
                  <a:outerShdw sx="100000" sy="100000" kx="0" ky="0" algn="b" rotWithShape="0" blurRad="12700" dist="25400" dir="2700000">
                    <a:srgbClr val="FFFFFF"/>
                  </a:outerShdw>
                </a:effectLst>
                <a:uFill>
                  <a:solidFill>
                    <a:srgbClr val="E3EBF1"/>
                  </a:solidFill>
                </a:uFill>
                <a:latin typeface="Times New Roman"/>
                <a:ea typeface="Times New Roman"/>
                <a:cs typeface="Times New Roman"/>
                <a:sym typeface="Times New Roman"/>
              </a:defRPr>
            </a:pPr>
          </a:p>
        </p:txBody>
      </p:sp>
      <p:pic>
        <p:nvPicPr>
          <p:cNvPr id="51" name="image.png"/>
          <p:cNvPicPr/>
          <p:nvPr/>
        </p:nvPicPr>
        <p:blipFill>
          <a:blip r:embed="rId3">
            <a:extLst/>
          </a:blip>
          <a:stretch>
            <a:fillRect/>
          </a:stretch>
        </p:blipFill>
        <p:spPr>
          <a:xfrm>
            <a:off x="-1083734" y="-88054"/>
            <a:ext cx="14551379" cy="9841655"/>
          </a:xfrm>
          <a:prstGeom prst="rect">
            <a:avLst/>
          </a:prstGeom>
          <a:ln w="12700">
            <a:miter lim="400000"/>
          </a:ln>
        </p:spPr>
      </p:pic>
      <p:sp>
        <p:nvSpPr>
          <p:cNvPr id="52" name="Shape 52"/>
          <p:cNvSpPr/>
          <p:nvPr/>
        </p:nvSpPr>
        <p:spPr>
          <a:xfrm>
            <a:off x="5124794" y="-318317"/>
            <a:ext cx="7832782" cy="3302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a:defRPr b="1" sz="8000">
                <a:latin typeface="Helvetica"/>
                <a:ea typeface="Helvetica"/>
                <a:cs typeface="Helvetica"/>
                <a:sym typeface="Helvetica"/>
              </a:defRPr>
            </a:lvl1pPr>
          </a:lstStyle>
          <a:p>
            <a:pPr lvl="0">
              <a:defRPr b="0" sz="1800">
                <a:solidFill>
                  <a:srgbClr val="000000"/>
                </a:solidFill>
              </a:defRPr>
            </a:pPr>
            <a:r>
              <a:rPr b="1" sz="8000">
                <a:solidFill>
                  <a:srgbClr val="FFFFFF"/>
                </a:solidFill>
              </a:rPr>
              <a:t>Where do ideas come from?</a:t>
            </a:r>
          </a:p>
        </p:txBody>
      </p:sp>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1" name="figuring and wondering.png"/>
          <p:cNvPicPr/>
          <p:nvPr/>
        </p:nvPicPr>
        <p:blipFill>
          <a:blip r:embed="rId2">
            <a:extLst/>
          </a:blip>
          <a:stretch>
            <a:fillRect/>
          </a:stretch>
        </p:blipFill>
        <p:spPr>
          <a:xfrm>
            <a:off x="-1" y="2915"/>
            <a:ext cx="12979401" cy="7924801"/>
          </a:xfrm>
          <a:prstGeom prst="rect">
            <a:avLst/>
          </a:prstGeom>
          <a:ln w="12700">
            <a:miter lim="400000"/>
          </a:ln>
        </p:spPr>
      </p:pic>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Shape 183"/>
          <p:cNvSpPr/>
          <p:nvPr>
            <p:ph type="title"/>
          </p:nvPr>
        </p:nvSpPr>
        <p:spPr>
          <a:prstGeom prst="rect">
            <a:avLst/>
          </a:prstGeom>
        </p:spPr>
        <p:txBody>
          <a:bodyPr/>
          <a:lstStyle/>
          <a:p>
            <a:pPr lvl="0"/>
          </a:p>
        </p:txBody>
      </p:sp>
      <p:sp>
        <p:nvSpPr>
          <p:cNvPr id="184" name="Shape 184"/>
          <p:cNvSpPr/>
          <p:nvPr>
            <p:ph type="body" idx="1"/>
          </p:nvPr>
        </p:nvSpPr>
        <p:spPr>
          <a:prstGeom prst="rect">
            <a:avLst/>
          </a:prstGeom>
        </p:spPr>
        <p:txBody>
          <a:bodyPr/>
          <a:lstStyle/>
          <a:p>
            <a:pPr lvl="0"/>
          </a:p>
        </p:txBody>
      </p:sp>
      <p:pic>
        <p:nvPicPr>
          <p:cNvPr id="185" name="FSwheel copy 3.gif"/>
          <p:cNvPicPr/>
          <p:nvPr/>
        </p:nvPicPr>
        <p:blipFill>
          <a:blip r:embed="rId2">
            <a:extLst/>
          </a:blip>
          <a:stretch>
            <a:fillRect/>
          </a:stretch>
        </p:blipFill>
        <p:spPr>
          <a:xfrm>
            <a:off x="2573156" y="-89868"/>
            <a:ext cx="7858488" cy="9933336"/>
          </a:xfrm>
          <a:prstGeom prst="rect">
            <a:avLst/>
          </a:prstGeom>
          <a:ln w="12700">
            <a:miter lim="400000"/>
          </a:ln>
        </p:spPr>
      </p:pic>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Shape 187"/>
          <p:cNvSpPr/>
          <p:nvPr>
            <p:ph type="title"/>
          </p:nvPr>
        </p:nvSpPr>
        <p:spPr>
          <a:prstGeom prst="rect">
            <a:avLst/>
          </a:prstGeom>
        </p:spPr>
        <p:txBody>
          <a:bodyPr/>
          <a:lstStyle>
            <a:lvl1pPr>
              <a:defRPr sz="6600"/>
            </a:lvl1pPr>
          </a:lstStyle>
          <a:p>
            <a:pPr lvl="0">
              <a:defRPr sz="1800">
                <a:solidFill>
                  <a:srgbClr val="000000"/>
                </a:solidFill>
              </a:defRPr>
            </a:pPr>
            <a:r>
              <a:rPr sz="6600">
                <a:solidFill>
                  <a:srgbClr val="FFFFFF"/>
                </a:solidFill>
              </a:rPr>
              <a:t>Thinking, thinking thinking</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1" name="Thinkaholic 2.png"/>
          <p:cNvPicPr/>
          <p:nvPr/>
        </p:nvPicPr>
        <p:blipFill>
          <a:blip r:embed="rId3">
            <a:extLst/>
          </a:blip>
          <a:stretch>
            <a:fillRect/>
          </a:stretch>
        </p:blipFill>
        <p:spPr>
          <a:xfrm>
            <a:off x="2251063" y="0"/>
            <a:ext cx="8502674" cy="9753601"/>
          </a:xfrm>
          <a:prstGeom prst="rect">
            <a:avLst/>
          </a:prstGeom>
          <a:ln w="12700">
            <a:miter lim="400000"/>
          </a:ln>
        </p:spPr>
      </p:pic>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5" name="Shape 195"/>
          <p:cNvSpPr/>
          <p:nvPr/>
        </p:nvSpPr>
        <p:spPr>
          <a:xfrm>
            <a:off x="1283814" y="536608"/>
            <a:ext cx="9663760" cy="302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solidFill>
                  <a:srgbClr val="000000"/>
                </a:solidFill>
              </a:defRPr>
            </a:pPr>
            <a:r>
              <a:rPr sz="3800">
                <a:solidFill>
                  <a:srgbClr val="FFFFFF"/>
                </a:solidFill>
              </a:rPr>
              <a:t>“Don’t think. Thinking is the enemy of creativity. It’s self-conscious, and anything self-conscious is lousy. You can’t try to do things. You simply must do things.”</a:t>
            </a:r>
            <a:endParaRPr sz="3800">
              <a:solidFill>
                <a:srgbClr val="FFFFFF"/>
              </a:solidFill>
            </a:endParaRPr>
          </a:p>
          <a:p>
            <a:pPr lvl="0">
              <a:defRPr sz="1800">
                <a:solidFill>
                  <a:srgbClr val="000000"/>
                </a:solidFill>
              </a:defRPr>
            </a:pPr>
            <a:r>
              <a:rPr sz="3800">
                <a:solidFill>
                  <a:srgbClr val="FFFFFF"/>
                </a:solidFill>
              </a:rPr>
              <a:t>- Ray Bradbury</a:t>
            </a:r>
          </a:p>
        </p:txBody>
      </p:sp>
      <p:pic>
        <p:nvPicPr>
          <p:cNvPr id="196" name="Ray Bradbury.jpg"/>
          <p:cNvPicPr/>
          <p:nvPr/>
        </p:nvPicPr>
        <p:blipFill>
          <a:blip r:embed="rId3">
            <a:extLst/>
          </a:blip>
          <a:stretch>
            <a:fillRect/>
          </a:stretch>
        </p:blipFill>
        <p:spPr>
          <a:xfrm>
            <a:off x="4125624" y="4093893"/>
            <a:ext cx="3980140" cy="5445053"/>
          </a:xfrm>
          <a:prstGeom prst="rect">
            <a:avLst/>
          </a:prstGeom>
          <a:ln w="12700">
            <a:miter lim="400000"/>
          </a:ln>
        </p:spPr>
      </p:pic>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ph type="title"/>
          </p:nvPr>
        </p:nvSpPr>
        <p:spPr>
          <a:prstGeom prst="rect">
            <a:avLst/>
          </a:prstGeom>
        </p:spPr>
        <p:txBody>
          <a:bodyPr/>
          <a:lstStyle/>
          <a:p>
            <a:pPr lvl="0">
              <a:defRPr sz="1800">
                <a:solidFill>
                  <a:srgbClr val="000000"/>
                </a:solidFill>
              </a:defRPr>
            </a:pPr>
            <a:r>
              <a:rPr sz="8000">
                <a:solidFill>
                  <a:srgbClr val="FFFFFF"/>
                </a:solidFill>
              </a:rPr>
              <a:t>Shambhu</a:t>
            </a:r>
          </a:p>
        </p:txBody>
      </p:sp>
      <p:sp>
        <p:nvSpPr>
          <p:cNvPr id="201" name="Shape 201"/>
          <p:cNvSpPr/>
          <p:nvPr>
            <p:ph type="body" idx="1"/>
          </p:nvPr>
        </p:nvSpPr>
        <p:spPr>
          <a:prstGeom prst="rect">
            <a:avLst/>
          </a:prstGeom>
        </p:spPr>
        <p:txBody>
          <a:bodyPr/>
          <a:lstStyle/>
          <a:p>
            <a:pPr lvl="0"/>
          </a:p>
        </p:txBody>
      </p:sp>
      <p:pic>
        <p:nvPicPr>
          <p:cNvPr id="202" name="Premik's band.jpg"/>
          <p:cNvPicPr/>
          <p:nvPr/>
        </p:nvPicPr>
        <p:blipFill>
          <a:blip r:embed="rId2">
            <a:extLst/>
          </a:blip>
          <a:stretch>
            <a:fillRect/>
          </a:stretch>
        </p:blipFill>
        <p:spPr>
          <a:xfrm>
            <a:off x="-42398" y="2664562"/>
            <a:ext cx="13089596" cy="5898680"/>
          </a:xfrm>
          <a:prstGeom prst="rect">
            <a:avLst/>
          </a:prstGeom>
          <a:ln w="12700">
            <a:miter lim="400000"/>
          </a:ln>
        </p:spPr>
      </p:pic>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 name="Shape 204"/>
          <p:cNvSpPr/>
          <p:nvPr>
            <p:ph type="title"/>
          </p:nvPr>
        </p:nvSpPr>
        <p:spPr>
          <a:prstGeom prst="rect">
            <a:avLst/>
          </a:prstGeom>
        </p:spPr>
        <p:txBody>
          <a:bodyPr/>
          <a:lstStyle/>
          <a:p>
            <a:pPr lvl="0">
              <a:defRPr sz="1800">
                <a:solidFill>
                  <a:srgbClr val="000000"/>
                </a:solidFill>
              </a:defRPr>
            </a:pPr>
            <a:r>
              <a:rPr sz="8000">
                <a:solidFill>
                  <a:srgbClr val="FFFFFF"/>
                </a:solidFill>
              </a:rPr>
              <a:t>Questions</a:t>
            </a:r>
          </a:p>
        </p:txBody>
      </p:sp>
      <p:sp>
        <p:nvSpPr>
          <p:cNvPr id="205" name="Shape 205"/>
          <p:cNvSpPr/>
          <p:nvPr>
            <p:ph type="body" idx="1"/>
          </p:nvPr>
        </p:nvSpPr>
        <p:spPr>
          <a:prstGeom prst="rect">
            <a:avLst/>
          </a:prstGeom>
        </p:spPr>
        <p:txBody>
          <a:bodyPr/>
          <a:lstStyle/>
          <a:p>
            <a:pPr lvl="0">
              <a:defRPr sz="1800">
                <a:solidFill>
                  <a:srgbClr val="000000"/>
                </a:solidFill>
              </a:defRPr>
            </a:pPr>
            <a:r>
              <a:rPr sz="3800">
                <a:solidFill>
                  <a:srgbClr val="FFFFFF"/>
                </a:solidFill>
              </a:rPr>
              <a:t>What induces creative moods for you?</a:t>
            </a:r>
            <a:endParaRPr sz="3800">
              <a:solidFill>
                <a:srgbClr val="FFFFFF"/>
              </a:solidFill>
            </a:endParaRPr>
          </a:p>
          <a:p>
            <a:pPr lvl="0">
              <a:defRPr sz="1800">
                <a:solidFill>
                  <a:srgbClr val="000000"/>
                </a:solidFill>
              </a:defRPr>
            </a:pPr>
            <a:r>
              <a:rPr sz="3800">
                <a:solidFill>
                  <a:srgbClr val="FFFFFF"/>
                </a:solidFill>
              </a:rPr>
              <a:t>How might meditation make this happen more readily?</a:t>
            </a:r>
            <a:endParaRPr sz="3800">
              <a:solidFill>
                <a:srgbClr val="FFFFFF"/>
              </a:solidFill>
            </a:endParaRPr>
          </a:p>
          <a:p>
            <a:pPr lvl="0">
              <a:defRPr sz="1800">
                <a:solidFill>
                  <a:srgbClr val="000000"/>
                </a:solidFill>
              </a:defRPr>
            </a:pPr>
            <a:r>
              <a:rPr sz="3800">
                <a:solidFill>
                  <a:srgbClr val="FFFFFF"/>
                </a:solidFill>
              </a:rPr>
              <a:t>Why are so many creative thinkers emotionally unstable?</a:t>
            </a:r>
            <a:endParaRPr sz="3800">
              <a:solidFill>
                <a:srgbClr val="FFFFFF"/>
              </a:solidFill>
            </a:endParaRPr>
          </a:p>
          <a:p>
            <a:pPr lvl="0">
              <a:defRPr sz="1800">
                <a:solidFill>
                  <a:srgbClr val="000000"/>
                </a:solidFill>
              </a:defRPr>
            </a:pPr>
            <a:r>
              <a:rPr sz="3800">
                <a:solidFill>
                  <a:srgbClr val="FFFFFF"/>
                </a:solidFill>
              </a:rPr>
              <a:t>How might meditation ameliorate that instability?</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7" name="st george_and_the_dragon_by_engel_of_the_wired-d56z2js.jpg"/>
          <p:cNvPicPr/>
          <p:nvPr/>
        </p:nvPicPr>
        <p:blipFill>
          <a:blip r:embed="rId2">
            <a:extLst/>
          </a:blip>
          <a:stretch>
            <a:fillRect/>
          </a:stretch>
        </p:blipFill>
        <p:spPr>
          <a:xfrm>
            <a:off x="0" y="228600"/>
            <a:ext cx="6451600" cy="9681801"/>
          </a:xfrm>
          <a:prstGeom prst="rect">
            <a:avLst/>
          </a:prstGeom>
          <a:ln w="12700">
            <a:miter lim="400000"/>
          </a:ln>
        </p:spPr>
      </p:pic>
      <p:sp>
        <p:nvSpPr>
          <p:cNvPr id="208" name="Shape 208"/>
          <p:cNvSpPr/>
          <p:nvPr/>
        </p:nvSpPr>
        <p:spPr>
          <a:xfrm>
            <a:off x="6496564" y="1143000"/>
            <a:ext cx="5943601" cy="26289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1" marL="889000" indent="-571500" algn="l">
              <a:spcBef>
                <a:spcPts val="2400"/>
              </a:spcBef>
              <a:buSzPct val="171000"/>
              <a:buChar char="•"/>
              <a:defRPr sz="1800">
                <a:solidFill>
                  <a:srgbClr val="000000"/>
                </a:solidFill>
              </a:defRPr>
            </a:pPr>
            <a:r>
              <a:rPr sz="2400">
                <a:solidFill>
                  <a:srgbClr val="FFFFFF"/>
                </a:solidFill>
                <a:latin typeface="Verdana"/>
                <a:ea typeface="Verdana"/>
                <a:cs typeface="Verdana"/>
                <a:sym typeface="Verdana"/>
                <a:hlinkClick r:id="rId3" invalidUrl="" action="" tgtFrame="" tooltip="" history="1" highlightClick="0" endSnd="0"/>
              </a:rPr>
              <a:t>Artistic temperament sometimes seems a battleground, a dark angel of destruction and a bright angel of creativity, wrestling.</a:t>
            </a:r>
            <a:r>
              <a:rPr sz="2400">
                <a:solidFill>
                  <a:srgbClr val="FFFFFF"/>
                </a:solidFill>
                <a:latin typeface="Times"/>
                <a:ea typeface="Times"/>
                <a:cs typeface="Times"/>
                <a:sym typeface="Times"/>
              </a:rPr>
              <a:t> </a:t>
            </a:r>
            <a:endParaRPr sz="2400">
              <a:solidFill>
                <a:srgbClr val="FFFFFF"/>
              </a:solidFill>
              <a:latin typeface="Times"/>
              <a:ea typeface="Times"/>
              <a:cs typeface="Times"/>
              <a:sym typeface="Times"/>
            </a:endParaRPr>
          </a:p>
          <a:p>
            <a:pPr lvl="3" marL="1778000" indent="-571500" algn="l">
              <a:spcBef>
                <a:spcPts val="2400"/>
              </a:spcBef>
              <a:buSzPct val="171000"/>
              <a:buChar char="•"/>
              <a:defRPr sz="1800">
                <a:solidFill>
                  <a:srgbClr val="000000"/>
                </a:solidFill>
              </a:defRPr>
            </a:pPr>
            <a:r>
              <a:rPr sz="2400">
                <a:solidFill>
                  <a:srgbClr val="FFFFFF"/>
                </a:solidFill>
                <a:latin typeface="Gill Sans"/>
                <a:ea typeface="Gill Sans"/>
                <a:cs typeface="Gill Sans"/>
                <a:sym typeface="Gill Sans"/>
                <a:hlinkClick r:id="rId4" invalidUrl="" action="" tgtFrame="" tooltip="" history="1" highlightClick="0" endSnd="0"/>
              </a:rPr>
              <a:t>Madeleine L'Engle</a:t>
            </a:r>
            <a:r>
              <a:rPr sz="2400">
                <a:solidFill>
                  <a:srgbClr val="FFFFFF"/>
                </a:solidFill>
                <a:latin typeface="Times"/>
                <a:ea typeface="Times"/>
                <a:cs typeface="Times"/>
                <a:sym typeface="Times"/>
              </a:rPr>
              <a:t> </a:t>
            </a:r>
          </a:p>
        </p:txBody>
      </p:sp>
      <p:pic>
        <p:nvPicPr>
          <p:cNvPr id="209" name="luckdragon.jpg"/>
          <p:cNvPicPr/>
          <p:nvPr/>
        </p:nvPicPr>
        <p:blipFill>
          <a:blip r:embed="rId5">
            <a:extLst/>
          </a:blip>
          <a:stretch>
            <a:fillRect/>
          </a:stretch>
        </p:blipFill>
        <p:spPr>
          <a:xfrm>
            <a:off x="6447403" y="4805891"/>
            <a:ext cx="6553201" cy="4960410"/>
          </a:xfrm>
          <a:prstGeom prst="rect">
            <a:avLst/>
          </a:prstGeom>
          <a:ln w="12700">
            <a:miter lim="400000"/>
          </a:ln>
        </p:spPr>
      </p:pic>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Shape 211"/>
          <p:cNvSpPr/>
          <p:nvPr>
            <p:ph type="title"/>
          </p:nvPr>
        </p:nvSpPr>
        <p:spPr>
          <a:xfrm>
            <a:off x="975359" y="3029937"/>
            <a:ext cx="11054082" cy="2090703"/>
          </a:xfrm>
          <a:prstGeom prst="rect">
            <a:avLst/>
          </a:prstGeom>
        </p:spPr>
        <p:txBody>
          <a:bodyPr/>
          <a:lstStyle/>
          <a:p>
            <a:pPr lvl="0">
              <a:defRPr>
                <a:latin typeface="Tahoma"/>
                <a:ea typeface="Tahoma"/>
                <a:cs typeface="Tahoma"/>
                <a:sym typeface="Tahoma"/>
              </a:defRPr>
            </a:pPr>
          </a:p>
        </p:txBody>
      </p:sp>
      <p:sp>
        <p:nvSpPr>
          <p:cNvPr id="212" name="Shape 212"/>
          <p:cNvSpPr/>
          <p:nvPr>
            <p:ph type="body" idx="1"/>
          </p:nvPr>
        </p:nvSpPr>
        <p:spPr>
          <a:xfrm>
            <a:off x="1950719" y="5527040"/>
            <a:ext cx="9103361" cy="2492587"/>
          </a:xfrm>
          <a:prstGeom prst="rect">
            <a:avLst/>
          </a:prstGeom>
        </p:spPr>
        <p:txBody>
          <a:bodyPr/>
          <a:lstStyle/>
          <a:p>
            <a:pPr lvl="0">
              <a:defRPr>
                <a:latin typeface="Tahoma"/>
                <a:ea typeface="Tahoma"/>
                <a:cs typeface="Tahoma"/>
                <a:sym typeface="Tahoma"/>
              </a:defRPr>
            </a:pPr>
          </a:p>
        </p:txBody>
      </p:sp>
      <p:pic>
        <p:nvPicPr>
          <p:cNvPr id="213" name="image1.jpg" descr="Massimo Carolla.jpg"/>
          <p:cNvPicPr/>
          <p:nvPr/>
        </p:nvPicPr>
        <p:blipFill>
          <a:blip r:embed="rId2">
            <a:extLst/>
          </a:blip>
          <a:stretch>
            <a:fillRect/>
          </a:stretch>
        </p:blipFill>
        <p:spPr>
          <a:xfrm>
            <a:off x="-1" y="-1"/>
            <a:ext cx="13004801" cy="9753601"/>
          </a:xfrm>
          <a:prstGeom prst="rect">
            <a:avLst/>
          </a:prstGeom>
          <a:ln w="12700">
            <a:miter lim="400000"/>
          </a:ln>
        </p:spPr>
      </p:pic>
      <p:sp>
        <p:nvSpPr>
          <p:cNvPr id="214" name="Shape 214"/>
          <p:cNvSpPr/>
          <p:nvPr/>
        </p:nvSpPr>
        <p:spPr>
          <a:xfrm>
            <a:off x="2817706" y="1300479"/>
            <a:ext cx="7152641" cy="968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5600">
                <a:latin typeface="Lucida Sans Regular"/>
                <a:ea typeface="Lucida Sans Regular"/>
                <a:cs typeface="Lucida Sans Regular"/>
                <a:sym typeface="Lucida Sans Regular"/>
              </a:defRPr>
            </a:lvl1pPr>
          </a:lstStyle>
          <a:p>
            <a:pPr lvl="0">
              <a:defRPr sz="1800">
                <a:solidFill>
                  <a:srgbClr val="000000"/>
                </a:solidFill>
              </a:defRPr>
            </a:pPr>
            <a:r>
              <a:rPr sz="5600">
                <a:solidFill>
                  <a:srgbClr val="FFFFFF"/>
                </a:solidFill>
              </a:rPr>
              <a:t>The Love Remains  </a:t>
            </a:r>
          </a:p>
        </p:txBody>
      </p:sp>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6" name="Eric Clapton.jpg"/>
          <p:cNvPicPr/>
          <p:nvPr/>
        </p:nvPicPr>
        <p:blipFill>
          <a:blip r:embed="rId2">
            <a:extLst/>
          </a:blip>
          <a:stretch>
            <a:fillRect/>
          </a:stretch>
        </p:blipFill>
        <p:spPr>
          <a:xfrm>
            <a:off x="0" y="482600"/>
            <a:ext cx="13004800" cy="9753600"/>
          </a:xfrm>
          <a:prstGeom prst="rect">
            <a:avLst/>
          </a:prstGeom>
          <a:ln w="12700">
            <a:miter lim="400000"/>
          </a:ln>
        </p:spPr>
      </p:pic>
      <p:sp>
        <p:nvSpPr>
          <p:cNvPr id="217" name="Shape 217"/>
          <p:cNvSpPr/>
          <p:nvPr/>
        </p:nvSpPr>
        <p:spPr>
          <a:xfrm>
            <a:off x="7899170" y="1473200"/>
            <a:ext cx="2377605" cy="749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4200">
                <a:latin typeface="Tahoma"/>
                <a:ea typeface="Tahoma"/>
                <a:cs typeface="Tahoma"/>
                <a:sym typeface="Tahoma"/>
              </a:defRPr>
            </a:lvl1pPr>
          </a:lstStyle>
          <a:p>
            <a:pPr lvl="0">
              <a:defRPr sz="1800">
                <a:solidFill>
                  <a:srgbClr val="000000"/>
                </a:solidFill>
              </a:defRPr>
            </a:pPr>
            <a:r>
              <a:rPr sz="4200">
                <a:solidFill>
                  <a:srgbClr val="FFFFFF"/>
                </a:solidFill>
              </a:rPr>
              <a:t>surrender</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6" name="st george_and_the_dragon_by_engel_of_the_wired-d56z2js.jpg"/>
          <p:cNvPicPr/>
          <p:nvPr/>
        </p:nvPicPr>
        <p:blipFill>
          <a:blip r:embed="rId2">
            <a:extLst/>
          </a:blip>
          <a:stretch>
            <a:fillRect/>
          </a:stretch>
        </p:blipFill>
        <p:spPr>
          <a:xfrm>
            <a:off x="0" y="228600"/>
            <a:ext cx="6451600" cy="9681801"/>
          </a:xfrm>
          <a:prstGeom prst="rect">
            <a:avLst/>
          </a:prstGeom>
          <a:ln w="12700">
            <a:miter lim="400000"/>
          </a:ln>
        </p:spPr>
      </p:pic>
      <p:sp>
        <p:nvSpPr>
          <p:cNvPr id="57" name="Shape 57"/>
          <p:cNvSpPr/>
          <p:nvPr/>
        </p:nvSpPr>
        <p:spPr>
          <a:xfrm>
            <a:off x="6496564" y="1143000"/>
            <a:ext cx="5943601" cy="26289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1" marL="889000" indent="-571500" algn="l">
              <a:spcBef>
                <a:spcPts val="2400"/>
              </a:spcBef>
              <a:buSzPct val="171000"/>
              <a:buChar char="•"/>
              <a:defRPr sz="1800">
                <a:solidFill>
                  <a:srgbClr val="000000"/>
                </a:solidFill>
              </a:defRPr>
            </a:pPr>
            <a:r>
              <a:rPr sz="2400">
                <a:solidFill>
                  <a:srgbClr val="FFFFFF"/>
                </a:solidFill>
                <a:latin typeface="Verdana"/>
                <a:ea typeface="Verdana"/>
                <a:cs typeface="Verdana"/>
                <a:sym typeface="Verdana"/>
                <a:hlinkClick r:id="rId3" invalidUrl="" action="" tgtFrame="" tooltip="" history="1" highlightClick="0" endSnd="0"/>
              </a:rPr>
              <a:t>Artistic temperament sometimes seems a battleground, a dark angel of destruction and a bright angel of creativity, wrestling.</a:t>
            </a:r>
            <a:r>
              <a:rPr sz="2400">
                <a:solidFill>
                  <a:srgbClr val="FFFFFF"/>
                </a:solidFill>
                <a:latin typeface="Times"/>
                <a:ea typeface="Times"/>
                <a:cs typeface="Times"/>
                <a:sym typeface="Times"/>
              </a:rPr>
              <a:t> </a:t>
            </a:r>
            <a:endParaRPr sz="2400">
              <a:solidFill>
                <a:srgbClr val="FFFFFF"/>
              </a:solidFill>
              <a:latin typeface="Times"/>
              <a:ea typeface="Times"/>
              <a:cs typeface="Times"/>
              <a:sym typeface="Times"/>
            </a:endParaRPr>
          </a:p>
          <a:p>
            <a:pPr lvl="3" marL="1778000" indent="-571500" algn="l">
              <a:spcBef>
                <a:spcPts val="2400"/>
              </a:spcBef>
              <a:buSzPct val="171000"/>
              <a:buChar char="•"/>
              <a:defRPr sz="1800">
                <a:solidFill>
                  <a:srgbClr val="000000"/>
                </a:solidFill>
              </a:defRPr>
            </a:pPr>
            <a:r>
              <a:rPr sz="2400">
                <a:solidFill>
                  <a:srgbClr val="FFFFFF"/>
                </a:solidFill>
                <a:latin typeface="Gill Sans"/>
                <a:ea typeface="Gill Sans"/>
                <a:cs typeface="Gill Sans"/>
                <a:sym typeface="Gill Sans"/>
                <a:hlinkClick r:id="rId4" invalidUrl="" action="" tgtFrame="" tooltip="" history="1" highlightClick="0" endSnd="0"/>
              </a:rPr>
              <a:t>Madeleine L'Engle</a:t>
            </a:r>
            <a:r>
              <a:rPr sz="2400">
                <a:solidFill>
                  <a:srgbClr val="FFFFFF"/>
                </a:solidFill>
                <a:latin typeface="Times"/>
                <a:ea typeface="Times"/>
                <a:cs typeface="Times"/>
                <a:sym typeface="Times"/>
              </a:rPr>
              <a:t> </a:t>
            </a:r>
          </a:p>
        </p:txBody>
      </p:sp>
      <p:pic>
        <p:nvPicPr>
          <p:cNvPr id="58" name="luckdragon.jpg"/>
          <p:cNvPicPr/>
          <p:nvPr/>
        </p:nvPicPr>
        <p:blipFill>
          <a:blip r:embed="rId5">
            <a:extLst/>
          </a:blip>
          <a:stretch>
            <a:fillRect/>
          </a:stretch>
        </p:blipFill>
        <p:spPr>
          <a:xfrm>
            <a:off x="6447403" y="4805891"/>
            <a:ext cx="6553201" cy="4960410"/>
          </a:xfrm>
          <a:prstGeom prst="rect">
            <a:avLst/>
          </a:prstGeom>
          <a:ln w="12700">
            <a:miter lim="400000"/>
          </a:ln>
        </p:spPr>
      </p:pic>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9" name="Jim Carrey clip 1 copy.mov"/>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27426" y="295313"/>
            <a:ext cx="13059652" cy="8706436"/>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2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19"/>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3" name="Shape 223"/>
          <p:cNvSpPr/>
          <p:nvPr>
            <p:ph type="title"/>
          </p:nvPr>
        </p:nvSpPr>
        <p:spPr>
          <a:prstGeom prst="rect">
            <a:avLst/>
          </a:prstGeom>
        </p:spPr>
        <p:txBody>
          <a:bodyPr/>
          <a:lstStyle/>
          <a:p>
            <a:pPr lvl="0">
              <a:defRPr sz="1800">
                <a:solidFill>
                  <a:srgbClr val="000000"/>
                </a:solidFill>
              </a:defRPr>
            </a:pPr>
            <a:r>
              <a:rPr sz="8000">
                <a:solidFill>
                  <a:srgbClr val="FFFFFF"/>
                </a:solidFill>
              </a:rPr>
              <a:t> </a:t>
            </a:r>
          </a:p>
        </p:txBody>
      </p:sp>
      <p:sp>
        <p:nvSpPr>
          <p:cNvPr id="224" name="Shape 224"/>
          <p:cNvSpPr/>
          <p:nvPr>
            <p:ph type="body" idx="1"/>
          </p:nvPr>
        </p:nvSpPr>
        <p:spPr>
          <a:prstGeom prst="rect">
            <a:avLst/>
          </a:prstGeom>
        </p:spPr>
        <p:txBody>
          <a:bodyPr/>
          <a:lstStyle/>
          <a:p>
            <a:pPr lvl="0"/>
          </a:p>
        </p:txBody>
      </p:sp>
      <p:pic>
        <p:nvPicPr>
          <p:cNvPr id="225" name="Space realization copy.jpg"/>
          <p:cNvPicPr/>
          <p:nvPr/>
        </p:nvPicPr>
        <p:blipFill>
          <a:blip r:embed="rId2">
            <a:extLst/>
          </a:blip>
          <a:stretch>
            <a:fillRect/>
          </a:stretch>
        </p:blipFill>
        <p:spPr>
          <a:xfrm>
            <a:off x="10879" y="-33157"/>
            <a:ext cx="12983042" cy="11269188"/>
          </a:xfrm>
          <a:prstGeom prst="rect">
            <a:avLst/>
          </a:prstGeom>
          <a:ln w="12700">
            <a:miter lim="400000"/>
          </a:ln>
        </p:spPr>
      </p:pic>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7" name="black.png"/>
          <p:cNvPicPr/>
          <p:nvPr/>
        </p:nvPicPr>
        <p:blipFill>
          <a:blip r:embed="rId3">
            <a:extLst/>
          </a:blip>
          <a:stretch>
            <a:fillRect/>
          </a:stretch>
        </p:blipFill>
        <p:spPr>
          <a:xfrm>
            <a:off x="-1" y="574135"/>
            <a:ext cx="13004801" cy="9276758"/>
          </a:xfrm>
          <a:prstGeom prst="rect">
            <a:avLst/>
          </a:prstGeom>
          <a:ln w="12700">
            <a:miter lim="400000"/>
          </a:ln>
        </p:spPr>
      </p:pic>
      <p:sp>
        <p:nvSpPr>
          <p:cNvPr id="228" name="Shape 228"/>
          <p:cNvSpPr/>
          <p:nvPr/>
        </p:nvSpPr>
        <p:spPr>
          <a:xfrm>
            <a:off x="4107314" y="931642"/>
            <a:ext cx="4130676"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400">
                <a:latin typeface="Helvetica"/>
                <a:ea typeface="Helvetica"/>
                <a:cs typeface="Helvetica"/>
                <a:sym typeface="Helvetica"/>
              </a:defRPr>
            </a:lvl1pPr>
          </a:lstStyle>
          <a:p>
            <a:pPr lvl="0">
              <a:defRPr b="0" sz="1800">
                <a:solidFill>
                  <a:srgbClr val="000000"/>
                </a:solidFill>
              </a:defRPr>
            </a:pPr>
            <a:r>
              <a:rPr b="1" sz="4400">
                <a:solidFill>
                  <a:srgbClr val="FFFFFF"/>
                </a:solidFill>
              </a:rPr>
              <a:t>Astaunga Yoga</a:t>
            </a:r>
          </a:p>
        </p:txBody>
      </p:sp>
      <p:pic>
        <p:nvPicPr>
          <p:cNvPr id="229" name="Octopus black.jpg"/>
          <p:cNvPicPr/>
          <p:nvPr/>
        </p:nvPicPr>
        <p:blipFill>
          <a:blip r:embed="rId4">
            <a:extLst/>
          </a:blip>
          <a:stretch>
            <a:fillRect/>
          </a:stretch>
        </p:blipFill>
        <p:spPr>
          <a:xfrm>
            <a:off x="3292964" y="2354594"/>
            <a:ext cx="6418872" cy="5044412"/>
          </a:xfrm>
          <a:prstGeom prst="rect">
            <a:avLst/>
          </a:prstGeom>
          <a:ln w="12700">
            <a:miter lim="400000"/>
          </a:ln>
        </p:spPr>
      </p:pic>
      <p:sp>
        <p:nvSpPr>
          <p:cNvPr id="230" name="Shape 230"/>
          <p:cNvSpPr/>
          <p:nvPr/>
        </p:nvSpPr>
        <p:spPr>
          <a:xfrm>
            <a:off x="1160950" y="4944503"/>
            <a:ext cx="2107594" cy="685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defRPr sz="1800">
                <a:solidFill>
                  <a:srgbClr val="000000"/>
                </a:solidFill>
              </a:defRPr>
            </a:pPr>
            <a:r>
              <a:rPr sz="3800">
                <a:solidFill>
                  <a:srgbClr val="FFFFFF"/>
                </a:solidFill>
              </a:rPr>
              <a:t>Yama</a:t>
            </a:r>
          </a:p>
        </p:txBody>
      </p:sp>
      <p:sp>
        <p:nvSpPr>
          <p:cNvPr id="231" name="Shape 231"/>
          <p:cNvSpPr/>
          <p:nvPr/>
        </p:nvSpPr>
        <p:spPr>
          <a:xfrm>
            <a:off x="10041876" y="3533266"/>
            <a:ext cx="2447672" cy="685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solidFill>
                  <a:srgbClr val="000000"/>
                </a:solidFill>
              </a:defRPr>
            </a:pPr>
            <a:r>
              <a:rPr sz="3800">
                <a:solidFill>
                  <a:srgbClr val="FFFFFF"/>
                </a:solidFill>
              </a:rPr>
              <a:t>Pratyahara</a:t>
            </a:r>
          </a:p>
        </p:txBody>
      </p:sp>
      <p:sp>
        <p:nvSpPr>
          <p:cNvPr id="232" name="Shape 232"/>
          <p:cNvSpPr/>
          <p:nvPr/>
        </p:nvSpPr>
        <p:spPr>
          <a:xfrm>
            <a:off x="3601002" y="7732763"/>
            <a:ext cx="2689895" cy="685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b="1">
                <a:solidFill>
                  <a:srgbClr val="FFFA00"/>
                </a:solidFill>
                <a:latin typeface="Helvetica"/>
                <a:ea typeface="Helvetica"/>
                <a:cs typeface="Helvetica"/>
                <a:sym typeface="Helvetica"/>
              </a:defRPr>
            </a:lvl1pPr>
          </a:lstStyle>
          <a:p>
            <a:pPr lvl="0">
              <a:defRPr b="0" sz="1800">
                <a:solidFill>
                  <a:srgbClr val="000000"/>
                </a:solidFill>
              </a:defRPr>
            </a:pPr>
            <a:r>
              <a:rPr b="1" sz="3800">
                <a:solidFill>
                  <a:srgbClr val="FFFA00"/>
                </a:solidFill>
              </a:rPr>
              <a:t>Pranayama</a:t>
            </a:r>
          </a:p>
        </p:txBody>
      </p:sp>
      <p:sp>
        <p:nvSpPr>
          <p:cNvPr id="233" name="Shape 233"/>
          <p:cNvSpPr/>
          <p:nvPr/>
        </p:nvSpPr>
        <p:spPr>
          <a:xfrm>
            <a:off x="1346771" y="3341907"/>
            <a:ext cx="1482472" cy="685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solidFill>
                  <a:srgbClr val="000000"/>
                </a:solidFill>
              </a:defRPr>
            </a:pPr>
            <a:r>
              <a:rPr sz="3800">
                <a:solidFill>
                  <a:srgbClr val="FFFFFF"/>
                </a:solidFill>
              </a:rPr>
              <a:t>Asana</a:t>
            </a:r>
          </a:p>
        </p:txBody>
      </p:sp>
      <p:sp>
        <p:nvSpPr>
          <p:cNvPr id="234" name="Shape 234"/>
          <p:cNvSpPr/>
          <p:nvPr/>
        </p:nvSpPr>
        <p:spPr>
          <a:xfrm>
            <a:off x="2040479" y="6547098"/>
            <a:ext cx="1749833" cy="685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solidFill>
                  <a:srgbClr val="000000"/>
                </a:solidFill>
              </a:defRPr>
            </a:pPr>
            <a:r>
              <a:rPr sz="3800">
                <a:solidFill>
                  <a:srgbClr val="FFFFFF"/>
                </a:solidFill>
              </a:rPr>
              <a:t>Niyama</a:t>
            </a:r>
          </a:p>
        </p:txBody>
      </p:sp>
      <p:sp>
        <p:nvSpPr>
          <p:cNvPr id="235" name="Shape 235"/>
          <p:cNvSpPr/>
          <p:nvPr/>
        </p:nvSpPr>
        <p:spPr>
          <a:xfrm>
            <a:off x="7024352" y="7732763"/>
            <a:ext cx="212576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137"/>
                </a:solidFill>
                <a:latin typeface="Helvetica"/>
                <a:ea typeface="Helvetica"/>
                <a:cs typeface="Helvetica"/>
                <a:sym typeface="Helvetica"/>
              </a:defRPr>
            </a:lvl1pPr>
          </a:lstStyle>
          <a:p>
            <a:pPr lvl="0">
              <a:defRPr b="0" sz="1800">
                <a:solidFill>
                  <a:srgbClr val="000000"/>
                </a:solidFill>
              </a:defRPr>
            </a:pPr>
            <a:r>
              <a:rPr b="1" sz="3800">
                <a:solidFill>
                  <a:srgbClr val="FFF137"/>
                </a:solidFill>
              </a:rPr>
              <a:t>Samadhi</a:t>
            </a:r>
          </a:p>
        </p:txBody>
      </p:sp>
      <p:sp>
        <p:nvSpPr>
          <p:cNvPr id="236" name="Shape 236"/>
          <p:cNvSpPr/>
          <p:nvPr/>
        </p:nvSpPr>
        <p:spPr>
          <a:xfrm>
            <a:off x="8899369" y="6205961"/>
            <a:ext cx="1777340" cy="685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solidFill>
                  <a:srgbClr val="000000"/>
                </a:solidFill>
              </a:defRPr>
            </a:pPr>
            <a:r>
              <a:rPr sz="3800">
                <a:solidFill>
                  <a:srgbClr val="FFFFFF"/>
                </a:solidFill>
              </a:rPr>
              <a:t>Dhyana</a:t>
            </a:r>
          </a:p>
        </p:txBody>
      </p:sp>
      <p:sp>
        <p:nvSpPr>
          <p:cNvPr id="237" name="Shape 237"/>
          <p:cNvSpPr/>
          <p:nvPr/>
        </p:nvSpPr>
        <p:spPr>
          <a:xfrm>
            <a:off x="9736255" y="4869613"/>
            <a:ext cx="1965072" cy="685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solidFill>
                  <a:srgbClr val="000000"/>
                </a:solidFill>
              </a:defRPr>
            </a:pPr>
            <a:r>
              <a:rPr sz="3800">
                <a:solidFill>
                  <a:srgbClr val="FFFFFF"/>
                </a:solidFill>
              </a:rPr>
              <a:t>Dharana</a:t>
            </a: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1" name="Shape 241"/>
          <p:cNvSpPr/>
          <p:nvPr>
            <p:ph type="title"/>
          </p:nvPr>
        </p:nvSpPr>
        <p:spPr>
          <a:prstGeom prst="rect">
            <a:avLst/>
          </a:prstGeom>
        </p:spPr>
        <p:txBody>
          <a:bodyPr/>
          <a:lstStyle/>
          <a:p>
            <a:pPr lvl="0">
              <a:defRPr sz="1800">
                <a:solidFill>
                  <a:srgbClr val="000000"/>
                </a:solidFill>
              </a:defRPr>
            </a:pPr>
            <a:r>
              <a:rPr sz="8000">
                <a:solidFill>
                  <a:srgbClr val="FFFFFF"/>
                </a:solidFill>
              </a:rPr>
              <a:t>Wisdom and Higher Intuition</a:t>
            </a:r>
          </a:p>
        </p:txBody>
      </p:sp>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5" name="Kosas-Slide.psd"/>
          <p:cNvPicPr/>
          <p:nvPr/>
        </p:nvPicPr>
        <p:blipFill>
          <a:blip r:embed="rId2">
            <a:extLst/>
          </a:blip>
          <a:stretch>
            <a:fillRect/>
          </a:stretch>
        </p:blipFill>
        <p:spPr>
          <a:xfrm>
            <a:off x="0" y="342900"/>
            <a:ext cx="13004800" cy="9753600"/>
          </a:xfrm>
          <a:prstGeom prst="rect">
            <a:avLst/>
          </a:prstGeom>
          <a:ln w="12700">
            <a:miter lim="400000"/>
          </a:ln>
        </p:spPr>
      </p:pic>
      <p:sp>
        <p:nvSpPr>
          <p:cNvPr id="246" name="Shape 246"/>
          <p:cNvSpPr/>
          <p:nvPr/>
        </p:nvSpPr>
        <p:spPr>
          <a:xfrm>
            <a:off x="2534493" y="223899"/>
            <a:ext cx="7935814"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lvl="0">
              <a:defRPr b="0" sz="1800">
                <a:solidFill>
                  <a:srgbClr val="000000"/>
                </a:solidFill>
              </a:defRPr>
            </a:pPr>
            <a:r>
              <a:rPr b="1" sz="3800">
                <a:solidFill>
                  <a:srgbClr val="FFFFFF"/>
                </a:solidFill>
              </a:rPr>
              <a:t>Yoga Psychology - Layers of Mind</a:t>
            </a:r>
          </a:p>
        </p:txBody>
      </p:sp>
      <p:sp>
        <p:nvSpPr>
          <p:cNvPr id="247" name="Shape 247"/>
          <p:cNvSpPr/>
          <p:nvPr/>
        </p:nvSpPr>
        <p:spPr>
          <a:xfrm>
            <a:off x="5643140" y="1622052"/>
            <a:ext cx="1718520" cy="469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b="1" sz="2400">
                <a:solidFill>
                  <a:srgbClr val="000000"/>
                </a:solidFill>
                <a:latin typeface="Helvetica"/>
                <a:ea typeface="Helvetica"/>
                <a:cs typeface="Helvetica"/>
                <a:sym typeface="Helvetica"/>
              </a:defRPr>
            </a:lvl1pPr>
          </a:lstStyle>
          <a:p>
            <a:pPr lvl="0">
              <a:defRPr b="0" sz="1800"/>
            </a:pPr>
            <a:r>
              <a:rPr b="1" sz="2400"/>
              <a:t>Awareness</a:t>
            </a:r>
          </a:p>
        </p:txBody>
      </p:sp>
      <p:sp>
        <p:nvSpPr>
          <p:cNvPr id="248" name="Shape 248"/>
          <p:cNvSpPr/>
          <p:nvPr/>
        </p:nvSpPr>
        <p:spPr>
          <a:xfrm>
            <a:off x="5853955" y="2804304"/>
            <a:ext cx="1296890"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000000"/>
                </a:solidFill>
                <a:latin typeface="Helvetica"/>
                <a:ea typeface="Helvetica"/>
                <a:cs typeface="Helvetica"/>
                <a:sym typeface="Helvetica"/>
              </a:defRPr>
            </a:lvl1pPr>
          </a:lstStyle>
          <a:p>
            <a:pPr lvl="0">
              <a:defRPr b="0" sz="1800"/>
            </a:pPr>
            <a:r>
              <a:rPr b="1" sz="2400"/>
              <a:t>Wisdom</a:t>
            </a:r>
          </a:p>
        </p:txBody>
      </p:sp>
      <p:sp>
        <p:nvSpPr>
          <p:cNvPr id="249" name="Shape 249"/>
          <p:cNvSpPr/>
          <p:nvPr/>
        </p:nvSpPr>
        <p:spPr>
          <a:xfrm>
            <a:off x="4734321" y="3986557"/>
            <a:ext cx="3536158" cy="469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b="1" sz="2400">
                <a:solidFill>
                  <a:srgbClr val="000000"/>
                </a:solidFill>
                <a:latin typeface="Helvetica"/>
                <a:ea typeface="Helvetica"/>
                <a:cs typeface="Helvetica"/>
                <a:sym typeface="Helvetica"/>
              </a:defRPr>
            </a:lvl1pPr>
          </a:lstStyle>
          <a:p>
            <a:pPr lvl="0">
              <a:defRPr b="0" sz="1800"/>
            </a:pPr>
            <a:r>
              <a:rPr b="1" sz="2400"/>
              <a:t>Creativity &amp; Personality</a:t>
            </a:r>
          </a:p>
        </p:txBody>
      </p:sp>
      <p:sp>
        <p:nvSpPr>
          <p:cNvPr id="250" name="Shape 250"/>
          <p:cNvSpPr/>
          <p:nvPr/>
        </p:nvSpPr>
        <p:spPr>
          <a:xfrm>
            <a:off x="4954736" y="4984749"/>
            <a:ext cx="3095328" cy="469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b="1" sz="2400">
                <a:solidFill>
                  <a:srgbClr val="000000"/>
                </a:solidFill>
                <a:latin typeface="Helvetica"/>
                <a:ea typeface="Helvetica"/>
                <a:cs typeface="Helvetica"/>
                <a:sym typeface="Helvetica"/>
              </a:defRPr>
            </a:lvl1pPr>
          </a:lstStyle>
          <a:p>
            <a:pPr lvl="0">
              <a:defRPr b="0" sz="1800"/>
            </a:pPr>
            <a:r>
              <a:rPr b="1" sz="2400"/>
              <a:t>Memory and Reason</a:t>
            </a:r>
          </a:p>
        </p:txBody>
      </p:sp>
      <p:sp>
        <p:nvSpPr>
          <p:cNvPr id="251" name="Shape 251"/>
          <p:cNvSpPr/>
          <p:nvPr/>
        </p:nvSpPr>
        <p:spPr>
          <a:xfrm>
            <a:off x="4604841" y="5735225"/>
            <a:ext cx="3795118" cy="469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b="1" sz="2400">
                <a:solidFill>
                  <a:srgbClr val="000000"/>
                </a:solidFill>
                <a:latin typeface="Helvetica"/>
                <a:ea typeface="Helvetica"/>
                <a:cs typeface="Helvetica"/>
                <a:sym typeface="Helvetica"/>
              </a:defRPr>
            </a:lvl1pPr>
          </a:lstStyle>
          <a:p>
            <a:pPr lvl="0">
              <a:defRPr b="0" sz="1800"/>
            </a:pPr>
            <a:r>
              <a:rPr b="1" sz="2400"/>
              <a:t>Sensing, Desiring, Acting</a:t>
            </a:r>
          </a:p>
        </p:txBody>
      </p:sp>
      <p:sp>
        <p:nvSpPr>
          <p:cNvPr id="252" name="Shape 252"/>
          <p:cNvSpPr/>
          <p:nvPr/>
        </p:nvSpPr>
        <p:spPr>
          <a:xfrm>
            <a:off x="5403453" y="6485700"/>
            <a:ext cx="2197894" cy="469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b="1" sz="2400">
                <a:solidFill>
                  <a:srgbClr val="000000"/>
                </a:solidFill>
                <a:latin typeface="Helvetica"/>
                <a:ea typeface="Helvetica"/>
                <a:cs typeface="Helvetica"/>
                <a:sym typeface="Helvetica"/>
              </a:defRPr>
            </a:lvl1pPr>
          </a:lstStyle>
          <a:p>
            <a:pPr lvl="0">
              <a:defRPr b="0" sz="1800"/>
            </a:pPr>
            <a:r>
              <a:rPr b="1" sz="2400"/>
              <a:t>Physical Body</a:t>
            </a:r>
          </a:p>
        </p:txBody>
      </p:sp>
      <p:pic>
        <p:nvPicPr>
          <p:cNvPr id="253" name="Octopus black.jpg"/>
          <p:cNvPicPr/>
          <p:nvPr/>
        </p:nvPicPr>
        <p:blipFill>
          <a:blip r:embed="rId3">
            <a:extLst/>
          </a:blip>
          <a:stretch>
            <a:fillRect/>
          </a:stretch>
        </p:blipFill>
        <p:spPr>
          <a:xfrm>
            <a:off x="325232" y="2592042"/>
            <a:ext cx="1138129" cy="894425"/>
          </a:xfrm>
          <a:prstGeom prst="rect">
            <a:avLst/>
          </a:prstGeom>
          <a:ln w="12700">
            <a:miter lim="400000"/>
          </a:ln>
        </p:spPr>
      </p:pic>
      <p:sp>
        <p:nvSpPr>
          <p:cNvPr id="254" name="Shape 254"/>
          <p:cNvSpPr/>
          <p:nvPr/>
        </p:nvSpPr>
        <p:spPr>
          <a:xfrm>
            <a:off x="1703185" y="2696354"/>
            <a:ext cx="338528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lvl="0">
              <a:defRPr b="0" sz="1800">
                <a:solidFill>
                  <a:srgbClr val="000000"/>
                </a:solidFill>
              </a:defRPr>
            </a:pPr>
            <a:r>
              <a:rPr b="1" sz="3800">
                <a:solidFill>
                  <a:srgbClr val="FFFFFF"/>
                </a:solidFill>
              </a:rPr>
              <a:t>Concentration</a:t>
            </a:r>
          </a:p>
        </p:txBody>
      </p:sp>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6" name="Shape 256"/>
          <p:cNvSpPr/>
          <p:nvPr>
            <p:ph type="title" idx="4294967295"/>
          </p:nvPr>
        </p:nvSpPr>
        <p:spPr>
          <a:xfrm>
            <a:off x="1269999" y="1638300"/>
            <a:ext cx="10464802" cy="1409700"/>
          </a:xfrm>
          <a:prstGeom prst="rect">
            <a:avLst/>
          </a:prstGeom>
        </p:spPr>
        <p:txBody>
          <a:bodyPr lIns="0" tIns="0" rIns="0" bIns="0" anchor="b"/>
          <a:lstStyle>
            <a:lvl1pPr defTabSz="914400">
              <a:defRPr sz="8400">
                <a:solidFill>
                  <a:srgbClr val="FFFFFF"/>
                </a:solidFill>
                <a:uFill>
                  <a:solidFill>
                    <a:srgbClr val="FFFFFF"/>
                  </a:solidFill>
                </a:uFill>
                <a:latin typeface="Gill Sans"/>
                <a:ea typeface="Gill Sans"/>
                <a:cs typeface="Gill Sans"/>
                <a:sym typeface="Gill Sans"/>
              </a:defRPr>
            </a:lvl1pPr>
          </a:lstStyle>
          <a:p>
            <a:pPr lvl="0">
              <a:defRPr sz="1800">
                <a:solidFill>
                  <a:srgbClr val="000000"/>
                </a:solidFill>
                <a:uFillTx/>
              </a:defRPr>
            </a:pPr>
            <a:r>
              <a:rPr sz="8400">
                <a:solidFill>
                  <a:srgbClr val="FFFFFF"/>
                </a:solidFill>
                <a:uFill>
                  <a:solidFill>
                    <a:srgbClr val="FFFFFF"/>
                  </a:solidFill>
                </a:uFill>
              </a:rPr>
              <a:t>Intuition</a:t>
            </a:r>
          </a:p>
        </p:txBody>
      </p:sp>
      <p:sp>
        <p:nvSpPr>
          <p:cNvPr id="257" name="Shape 257"/>
          <p:cNvSpPr/>
          <p:nvPr>
            <p:ph type="body" idx="4294967295"/>
          </p:nvPr>
        </p:nvSpPr>
        <p:spPr>
          <a:xfrm>
            <a:off x="1269999" y="5029200"/>
            <a:ext cx="10464802" cy="4219923"/>
          </a:xfrm>
          <a:prstGeom prst="rect">
            <a:avLst/>
          </a:prstGeom>
        </p:spPr>
        <p:txBody>
          <a:bodyPr lIns="0" tIns="0" rIns="0" bIns="0"/>
          <a:lstStyle/>
          <a:p>
            <a:pPr lvl="0" defTabSz="914400">
              <a:spcBef>
                <a:spcPts val="0"/>
              </a:spcBef>
              <a:defRPr sz="1800">
                <a:solidFill>
                  <a:srgbClr val="000000"/>
                </a:solidFill>
              </a:defRPr>
            </a:pPr>
            <a:r>
              <a:rPr sz="4400">
                <a:solidFill>
                  <a:srgbClr val="FFFFFF"/>
                </a:solidFill>
                <a:uFill>
                  <a:solidFill>
                    <a:srgbClr val="FFFFFF"/>
                  </a:solidFill>
                </a:uFill>
                <a:latin typeface="Gill Sans"/>
                <a:ea typeface="Gill Sans"/>
                <a:cs typeface="Gill Sans"/>
                <a:sym typeface="Gill Sans"/>
              </a:rPr>
              <a:t>“The intuitive mind is a sacred gift and the rational mind is a faithful servant.</a:t>
            </a:r>
            <a:endParaRPr sz="4400">
              <a:solidFill>
                <a:srgbClr val="FFFFFF"/>
              </a:solidFill>
              <a:uFill>
                <a:solidFill>
                  <a:srgbClr val="FFFFFF"/>
                </a:solidFill>
              </a:uFill>
              <a:latin typeface="Gill Sans"/>
              <a:ea typeface="Gill Sans"/>
              <a:cs typeface="Gill Sans"/>
              <a:sym typeface="Gill Sans"/>
            </a:endParaRPr>
          </a:p>
          <a:p>
            <a:pPr lvl="0" defTabSz="914400">
              <a:spcBef>
                <a:spcPts val="0"/>
              </a:spcBef>
              <a:defRPr sz="1800">
                <a:solidFill>
                  <a:srgbClr val="000000"/>
                </a:solidFill>
              </a:defRPr>
            </a:pPr>
            <a:r>
              <a:rPr sz="4400">
                <a:solidFill>
                  <a:srgbClr val="FFFFFF"/>
                </a:solidFill>
                <a:uFill>
                  <a:solidFill>
                    <a:srgbClr val="FFFFFF"/>
                  </a:solidFill>
                </a:uFill>
                <a:latin typeface="Gill Sans"/>
                <a:ea typeface="Gill Sans"/>
                <a:cs typeface="Gill Sans"/>
                <a:sym typeface="Gill Sans"/>
              </a:rPr>
              <a:t>We have created a society that honors the servant and has forgotten the gift.”</a:t>
            </a:r>
          </a:p>
        </p:txBody>
      </p:sp>
      <p:pic>
        <p:nvPicPr>
          <p:cNvPr id="258" name="albert-einstein1.jpg" descr="albert-einstein1.jpg"/>
          <p:cNvPicPr/>
          <p:nvPr/>
        </p:nvPicPr>
        <p:blipFill>
          <a:blip r:embed="rId3">
            <a:extLst/>
          </a:blip>
          <a:stretch>
            <a:fillRect/>
          </a:stretch>
        </p:blipFill>
        <p:spPr>
          <a:xfrm>
            <a:off x="9337675" y="-76200"/>
            <a:ext cx="3667125" cy="3394075"/>
          </a:xfrm>
          <a:prstGeom prst="rect">
            <a:avLst/>
          </a:prstGeom>
          <a:ln w="12700">
            <a:miter lim="400000"/>
          </a:ln>
        </p:spPr>
      </p:pic>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0" name="Yogi Poster plain copy.jpg"/>
          <p:cNvPicPr/>
          <p:nvPr/>
        </p:nvPicPr>
        <p:blipFill>
          <a:blip r:embed="rId2">
            <a:extLst/>
          </a:blip>
          <a:stretch>
            <a:fillRect/>
          </a:stretch>
        </p:blipFill>
        <p:spPr>
          <a:xfrm>
            <a:off x="3235325" y="287575"/>
            <a:ext cx="6534150" cy="9753601"/>
          </a:xfrm>
          <a:prstGeom prst="rect">
            <a:avLst/>
          </a:prstGeom>
          <a:ln w="12700">
            <a:miter lim="400000"/>
          </a:ln>
        </p:spPr>
      </p:pic>
      <p:sp>
        <p:nvSpPr>
          <p:cNvPr id="261" name="Shape 261"/>
          <p:cNvSpPr/>
          <p:nvPr/>
        </p:nvSpPr>
        <p:spPr>
          <a:xfrm>
            <a:off x="4809759" y="155551"/>
            <a:ext cx="338528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lvl="0">
              <a:defRPr b="0" sz="1800">
                <a:solidFill>
                  <a:srgbClr val="000000"/>
                </a:solidFill>
              </a:defRPr>
            </a:pPr>
            <a:r>
              <a:rPr b="1" sz="3800">
                <a:solidFill>
                  <a:srgbClr val="FFFFFF"/>
                </a:solidFill>
              </a:rPr>
              <a:t>Concentration</a:t>
            </a:r>
          </a:p>
        </p:txBody>
      </p:sp>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3" name="Kosas-Slide.psd"/>
          <p:cNvPicPr/>
          <p:nvPr/>
        </p:nvPicPr>
        <p:blipFill>
          <a:blip r:embed="rId2">
            <a:extLst/>
          </a:blip>
          <a:stretch>
            <a:fillRect/>
          </a:stretch>
        </p:blipFill>
        <p:spPr>
          <a:xfrm>
            <a:off x="0" y="342900"/>
            <a:ext cx="13004800" cy="9753600"/>
          </a:xfrm>
          <a:prstGeom prst="rect">
            <a:avLst/>
          </a:prstGeom>
          <a:ln w="12700">
            <a:miter lim="400000"/>
          </a:ln>
        </p:spPr>
      </p:pic>
      <p:sp>
        <p:nvSpPr>
          <p:cNvPr id="264" name="Shape 264"/>
          <p:cNvSpPr/>
          <p:nvPr/>
        </p:nvSpPr>
        <p:spPr>
          <a:xfrm>
            <a:off x="2534493" y="223899"/>
            <a:ext cx="7935814"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lvl="0">
              <a:defRPr b="0" sz="1800">
                <a:solidFill>
                  <a:srgbClr val="000000"/>
                </a:solidFill>
              </a:defRPr>
            </a:pPr>
            <a:r>
              <a:rPr b="1" sz="3800">
                <a:solidFill>
                  <a:srgbClr val="FFFFFF"/>
                </a:solidFill>
              </a:rPr>
              <a:t>Yoga Psychology - Layers of Mind</a:t>
            </a:r>
          </a:p>
        </p:txBody>
      </p:sp>
      <p:sp>
        <p:nvSpPr>
          <p:cNvPr id="265" name="Shape 265"/>
          <p:cNvSpPr/>
          <p:nvPr/>
        </p:nvSpPr>
        <p:spPr>
          <a:xfrm>
            <a:off x="5643140" y="1622052"/>
            <a:ext cx="1718520"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000000"/>
                </a:solidFill>
                <a:latin typeface="Helvetica"/>
                <a:ea typeface="Helvetica"/>
                <a:cs typeface="Helvetica"/>
                <a:sym typeface="Helvetica"/>
              </a:defRPr>
            </a:lvl1pPr>
          </a:lstStyle>
          <a:p>
            <a:pPr lvl="0">
              <a:defRPr b="0" sz="1800"/>
            </a:pPr>
            <a:r>
              <a:rPr b="1" sz="2400"/>
              <a:t>Awareness</a:t>
            </a:r>
          </a:p>
        </p:txBody>
      </p:sp>
      <p:sp>
        <p:nvSpPr>
          <p:cNvPr id="266" name="Shape 266"/>
          <p:cNvSpPr/>
          <p:nvPr/>
        </p:nvSpPr>
        <p:spPr>
          <a:xfrm>
            <a:off x="5853955" y="2804304"/>
            <a:ext cx="1296890" cy="469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b="1" sz="2400">
                <a:solidFill>
                  <a:srgbClr val="000000"/>
                </a:solidFill>
                <a:latin typeface="Helvetica"/>
                <a:ea typeface="Helvetica"/>
                <a:cs typeface="Helvetica"/>
                <a:sym typeface="Helvetica"/>
              </a:defRPr>
            </a:lvl1pPr>
          </a:lstStyle>
          <a:p>
            <a:pPr lvl="0">
              <a:defRPr b="0" sz="1800"/>
            </a:pPr>
            <a:r>
              <a:rPr b="1" sz="2400"/>
              <a:t>Wisdom</a:t>
            </a:r>
          </a:p>
        </p:txBody>
      </p:sp>
      <p:sp>
        <p:nvSpPr>
          <p:cNvPr id="267" name="Shape 267"/>
          <p:cNvSpPr/>
          <p:nvPr/>
        </p:nvSpPr>
        <p:spPr>
          <a:xfrm>
            <a:off x="4734321" y="3986557"/>
            <a:ext cx="3536158" cy="469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b="1" sz="2400">
                <a:solidFill>
                  <a:srgbClr val="000000"/>
                </a:solidFill>
                <a:latin typeface="Helvetica"/>
                <a:ea typeface="Helvetica"/>
                <a:cs typeface="Helvetica"/>
                <a:sym typeface="Helvetica"/>
              </a:defRPr>
            </a:lvl1pPr>
          </a:lstStyle>
          <a:p>
            <a:pPr lvl="0">
              <a:defRPr b="0" sz="1800"/>
            </a:pPr>
            <a:r>
              <a:rPr b="1" sz="2400"/>
              <a:t>Creativity &amp; Personality</a:t>
            </a:r>
          </a:p>
        </p:txBody>
      </p:sp>
      <p:sp>
        <p:nvSpPr>
          <p:cNvPr id="268" name="Shape 268"/>
          <p:cNvSpPr/>
          <p:nvPr/>
        </p:nvSpPr>
        <p:spPr>
          <a:xfrm>
            <a:off x="4954736" y="4984749"/>
            <a:ext cx="3095328" cy="469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b="1" sz="2400">
                <a:solidFill>
                  <a:srgbClr val="000000"/>
                </a:solidFill>
                <a:latin typeface="Helvetica"/>
                <a:ea typeface="Helvetica"/>
                <a:cs typeface="Helvetica"/>
                <a:sym typeface="Helvetica"/>
              </a:defRPr>
            </a:lvl1pPr>
          </a:lstStyle>
          <a:p>
            <a:pPr lvl="0">
              <a:defRPr b="0" sz="1800"/>
            </a:pPr>
            <a:r>
              <a:rPr b="1" sz="2400"/>
              <a:t>Memory and Reason</a:t>
            </a:r>
          </a:p>
        </p:txBody>
      </p:sp>
      <p:sp>
        <p:nvSpPr>
          <p:cNvPr id="269" name="Shape 269"/>
          <p:cNvSpPr/>
          <p:nvPr/>
        </p:nvSpPr>
        <p:spPr>
          <a:xfrm>
            <a:off x="4604841" y="5735225"/>
            <a:ext cx="3795118" cy="469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b="1" sz="2400">
                <a:solidFill>
                  <a:srgbClr val="000000"/>
                </a:solidFill>
                <a:latin typeface="Helvetica"/>
                <a:ea typeface="Helvetica"/>
                <a:cs typeface="Helvetica"/>
                <a:sym typeface="Helvetica"/>
              </a:defRPr>
            </a:lvl1pPr>
          </a:lstStyle>
          <a:p>
            <a:pPr lvl="0">
              <a:defRPr b="0" sz="1800"/>
            </a:pPr>
            <a:r>
              <a:rPr b="1" sz="2400"/>
              <a:t>Sensing, Desiring, Acting</a:t>
            </a:r>
          </a:p>
        </p:txBody>
      </p:sp>
      <p:sp>
        <p:nvSpPr>
          <p:cNvPr id="270" name="Shape 270"/>
          <p:cNvSpPr/>
          <p:nvPr/>
        </p:nvSpPr>
        <p:spPr>
          <a:xfrm>
            <a:off x="5403453" y="6485700"/>
            <a:ext cx="2197894" cy="469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b="1" sz="2400">
                <a:solidFill>
                  <a:srgbClr val="000000"/>
                </a:solidFill>
                <a:latin typeface="Helvetica"/>
                <a:ea typeface="Helvetica"/>
                <a:cs typeface="Helvetica"/>
                <a:sym typeface="Helvetica"/>
              </a:defRPr>
            </a:lvl1pPr>
          </a:lstStyle>
          <a:p>
            <a:pPr lvl="0">
              <a:defRPr b="0" sz="1800"/>
            </a:pPr>
            <a:r>
              <a:rPr b="1" sz="2400"/>
              <a:t>Physical Body</a:t>
            </a:r>
          </a:p>
        </p:txBody>
      </p:sp>
      <p:pic>
        <p:nvPicPr>
          <p:cNvPr id="271" name="Octopus black.jpg"/>
          <p:cNvPicPr/>
          <p:nvPr/>
        </p:nvPicPr>
        <p:blipFill>
          <a:blip r:embed="rId3">
            <a:extLst/>
          </a:blip>
          <a:stretch>
            <a:fillRect/>
          </a:stretch>
        </p:blipFill>
        <p:spPr>
          <a:xfrm>
            <a:off x="112553" y="1301840"/>
            <a:ext cx="1138129" cy="894424"/>
          </a:xfrm>
          <a:prstGeom prst="rect">
            <a:avLst/>
          </a:prstGeom>
          <a:ln w="12700">
            <a:miter lim="400000"/>
          </a:ln>
        </p:spPr>
      </p:pic>
      <p:sp>
        <p:nvSpPr>
          <p:cNvPr id="272" name="Shape 272"/>
          <p:cNvSpPr/>
          <p:nvPr/>
        </p:nvSpPr>
        <p:spPr>
          <a:xfrm>
            <a:off x="1241080" y="1406152"/>
            <a:ext cx="4243910"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800">
                <a:solidFill>
                  <a:srgbClr val="FFFFFF"/>
                </a:solidFill>
              </a:rPr>
              <a:t>Spiritual Meditation</a:t>
            </a:r>
          </a:p>
        </p:txBody>
      </p:sp>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4" name="white.png"/>
          <p:cNvPicPr/>
          <p:nvPr/>
        </p:nvPicPr>
        <p:blipFill>
          <a:blip r:embed="rId3">
            <a:extLst/>
          </a:blip>
          <a:stretch>
            <a:fillRect/>
          </a:stretch>
        </p:blipFill>
        <p:spPr>
          <a:xfrm>
            <a:off x="19752" y="5551"/>
            <a:ext cx="13977503" cy="9818740"/>
          </a:xfrm>
          <a:prstGeom prst="rect">
            <a:avLst/>
          </a:prstGeom>
          <a:ln w="12700">
            <a:miter lim="400000"/>
          </a:ln>
        </p:spPr>
      </p:pic>
      <p:sp>
        <p:nvSpPr>
          <p:cNvPr id="275" name="Shape 275"/>
          <p:cNvSpPr/>
          <p:nvPr>
            <p:ph type="title"/>
          </p:nvPr>
        </p:nvSpPr>
        <p:spPr>
          <a:prstGeom prst="rect">
            <a:avLst/>
          </a:prstGeom>
        </p:spPr>
        <p:txBody>
          <a:bodyPr/>
          <a:lstStyle/>
          <a:p>
            <a:pPr lvl="0"/>
          </a:p>
        </p:txBody>
      </p:sp>
      <p:pic>
        <p:nvPicPr>
          <p:cNvPr id="276" name="meditation.jpg"/>
          <p:cNvPicPr/>
          <p:nvPr/>
        </p:nvPicPr>
        <p:blipFill>
          <a:blip r:embed="rId4">
            <a:extLst/>
          </a:blip>
          <a:stretch>
            <a:fillRect/>
          </a:stretch>
        </p:blipFill>
        <p:spPr>
          <a:xfrm>
            <a:off x="338369" y="-522891"/>
            <a:ext cx="12328062" cy="10799382"/>
          </a:xfrm>
          <a:prstGeom prst="rect">
            <a:avLst/>
          </a:prstGeom>
          <a:ln w="12700">
            <a:miter lim="400000"/>
          </a:ln>
        </p:spPr>
      </p:pic>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0" name="love song copy 3.jpg"/>
          <p:cNvPicPr/>
          <p:nvPr/>
        </p:nvPicPr>
        <p:blipFill>
          <a:blip r:embed="rId3">
            <a:extLst/>
          </a:blip>
          <a:stretch>
            <a:fillRect/>
          </a:stretch>
        </p:blipFill>
        <p:spPr>
          <a:xfrm>
            <a:off x="1092923" y="2123159"/>
            <a:ext cx="10818954" cy="7630441"/>
          </a:xfrm>
          <a:prstGeom prst="rect">
            <a:avLst/>
          </a:prstGeom>
          <a:ln w="12700">
            <a:miter lim="400000"/>
          </a:ln>
        </p:spPr>
      </p:pic>
      <p:sp>
        <p:nvSpPr>
          <p:cNvPr id="281" name="Shape 281"/>
          <p:cNvSpPr/>
          <p:nvPr>
            <p:ph type="title"/>
          </p:nvPr>
        </p:nvSpPr>
        <p:spPr>
          <a:xfrm>
            <a:off x="952500" y="-10124"/>
            <a:ext cx="11099801" cy="2120901"/>
          </a:xfrm>
          <a:prstGeom prst="rect">
            <a:avLst/>
          </a:prstGeom>
        </p:spPr>
        <p:txBody>
          <a:bodyPr/>
          <a:lstStyle/>
          <a:p>
            <a:pPr lvl="0">
              <a:defRPr sz="1800">
                <a:solidFill>
                  <a:srgbClr val="000000"/>
                </a:solidFill>
              </a:defRPr>
            </a:pPr>
            <a:r>
              <a:rPr sz="8000">
                <a:solidFill>
                  <a:srgbClr val="FFFFFF"/>
                </a:solidFill>
              </a:rPr>
              <a:t>Sound affects emotions</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60" name="Gandalf_the_White_returns.png"/>
          <p:cNvPicPr/>
          <p:nvPr/>
        </p:nvPicPr>
        <p:blipFill>
          <a:blip r:embed="rId4">
            <a:extLst/>
          </a:blip>
          <a:stretch>
            <a:fillRect/>
          </a:stretch>
        </p:blipFill>
        <p:spPr>
          <a:xfrm>
            <a:off x="-10739050" y="-182797"/>
            <a:ext cx="23743850" cy="9941025"/>
          </a:xfrm>
          <a:prstGeom prst="rect">
            <a:avLst/>
          </a:prstGeom>
          <a:ln w="12700">
            <a:miter lim="400000"/>
          </a:ln>
        </p:spPr>
      </p:pic>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5" name="brain cells.jpg"/>
          <p:cNvPicPr/>
          <p:nvPr/>
        </p:nvPicPr>
        <p:blipFill>
          <a:blip r:embed="rId3">
            <a:extLst/>
          </a:blip>
          <a:stretch>
            <a:fillRect/>
          </a:stretch>
        </p:blipFill>
        <p:spPr>
          <a:xfrm>
            <a:off x="0" y="0"/>
            <a:ext cx="13004800" cy="9753600"/>
          </a:xfrm>
          <a:prstGeom prst="rect">
            <a:avLst/>
          </a:prstGeom>
          <a:ln w="12700">
            <a:miter lim="400000"/>
          </a:ln>
        </p:spPr>
      </p:pic>
      <p:sp>
        <p:nvSpPr>
          <p:cNvPr id="286" name="Shape 286"/>
          <p:cNvSpPr/>
          <p:nvPr>
            <p:ph type="title"/>
          </p:nvPr>
        </p:nvSpPr>
        <p:spPr>
          <a:xfrm>
            <a:off x="952500" y="94007"/>
            <a:ext cx="11099801" cy="2120901"/>
          </a:xfrm>
          <a:prstGeom prst="rect">
            <a:avLst/>
          </a:prstGeom>
        </p:spPr>
        <p:txBody>
          <a:bodyPr/>
          <a:lstStyle>
            <a:lvl1pPr>
              <a:defRPr sz="9600">
                <a:latin typeface="Calisto MT"/>
                <a:ea typeface="Calisto MT"/>
                <a:cs typeface="Calisto MT"/>
                <a:sym typeface="Calisto MT"/>
              </a:defRPr>
            </a:lvl1pPr>
          </a:lstStyle>
          <a:p>
            <a:pPr lvl="0">
              <a:defRPr sz="1800">
                <a:solidFill>
                  <a:srgbClr val="000000"/>
                </a:solidFill>
              </a:defRPr>
            </a:pPr>
            <a:r>
              <a:rPr sz="9600">
                <a:solidFill>
                  <a:srgbClr val="FFFFFF"/>
                </a:solidFill>
              </a:rPr>
              <a:t>Neuroplasticity</a:t>
            </a:r>
          </a:p>
        </p:txBody>
      </p:sp>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0" name="rocky-mountain-stream-john-lautermilch.jpg"/>
          <p:cNvPicPr/>
          <p:nvPr/>
        </p:nvPicPr>
        <p:blipFill>
          <a:blip r:embed="rId3">
            <a:extLst/>
          </a:blip>
          <a:stretch>
            <a:fillRect/>
          </a:stretch>
        </p:blipFill>
        <p:spPr>
          <a:xfrm>
            <a:off x="494" y="-1503485"/>
            <a:ext cx="13003812" cy="13003813"/>
          </a:xfrm>
          <a:prstGeom prst="rect">
            <a:avLst/>
          </a:prstGeom>
          <a:ln w="12700">
            <a:miter lim="400000"/>
          </a:ln>
        </p:spPr>
      </p:pic>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4" name="Shape 294"/>
          <p:cNvSpPr/>
          <p:nvPr>
            <p:ph type="title"/>
          </p:nvPr>
        </p:nvSpPr>
        <p:spPr>
          <a:prstGeom prst="rect">
            <a:avLst/>
          </a:prstGeom>
        </p:spPr>
        <p:txBody>
          <a:bodyPr/>
          <a:lstStyle/>
          <a:p>
            <a:pPr lvl="0"/>
          </a:p>
        </p:txBody>
      </p:sp>
      <p:sp>
        <p:nvSpPr>
          <p:cNvPr id="295" name="Shape 295"/>
          <p:cNvSpPr/>
          <p:nvPr>
            <p:ph type="body" idx="1"/>
          </p:nvPr>
        </p:nvSpPr>
        <p:spPr>
          <a:prstGeom prst="rect">
            <a:avLst/>
          </a:prstGeom>
        </p:spPr>
        <p:txBody>
          <a:bodyPr/>
          <a:lstStyle/>
          <a:p>
            <a:pPr lvl="0"/>
          </a:p>
        </p:txBody>
      </p:sp>
      <p:pic>
        <p:nvPicPr>
          <p:cNvPr id="296" name="grand-canyon-hd720.jpg"/>
          <p:cNvPicPr/>
          <p:nvPr/>
        </p:nvPicPr>
        <p:blipFill>
          <a:blip r:embed="rId3">
            <a:extLst/>
          </a:blip>
          <a:stretch>
            <a:fillRect/>
          </a:stretch>
        </p:blipFill>
        <p:spPr>
          <a:xfrm>
            <a:off x="-2777344" y="-8678"/>
            <a:ext cx="17370587" cy="9770956"/>
          </a:xfrm>
          <a:prstGeom prst="rect">
            <a:avLst/>
          </a:prstGeom>
          <a:ln w="12700">
            <a:miter lim="400000"/>
          </a:ln>
        </p:spPr>
      </p:pic>
    </p:spTree>
  </p:cSld>
  <p:clrMapOvr>
    <a:masterClrMapping/>
  </p:clrMapOvr>
  <p:transition spd="slow" advClick="1">
    <p:fade thruBlk="1"/>
  </p:transition>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rgbClr val="646A80"/>
            </a:gs>
            <a:gs pos="100000">
              <a:srgbClr val="302E4F"/>
            </a:gs>
          </a:gsLst>
          <a:lin ang="16200000" scaled="0"/>
        </a:gradFill>
      </p:bgPr>
    </p:bg>
    <p:spTree>
      <p:nvGrpSpPr>
        <p:cNvPr id="1" name=""/>
        <p:cNvGrpSpPr/>
        <p:nvPr/>
      </p:nvGrpSpPr>
      <p:grpSpPr>
        <a:xfrm>
          <a:off x="0" y="0"/>
          <a:ext cx="0" cy="0"/>
          <a:chOff x="0" y="0"/>
          <a:chExt cx="0" cy="0"/>
        </a:xfrm>
      </p:grpSpPr>
      <p:pic>
        <p:nvPicPr>
          <p:cNvPr id="300" name="om2.jpg"/>
          <p:cNvPicPr/>
          <p:nvPr/>
        </p:nvPicPr>
        <p:blipFill>
          <a:blip r:embed="rId3">
            <a:extLst/>
          </a:blip>
          <a:stretch>
            <a:fillRect/>
          </a:stretch>
        </p:blipFill>
        <p:spPr>
          <a:xfrm>
            <a:off x="-1" y="0"/>
            <a:ext cx="13004802" cy="9753601"/>
          </a:xfrm>
          <a:prstGeom prst="rect">
            <a:avLst/>
          </a:prstGeom>
          <a:ln w="12700">
            <a:miter lim="400000"/>
          </a:ln>
        </p:spPr>
      </p:pic>
      <p:sp>
        <p:nvSpPr>
          <p:cNvPr id="301" name="Shape 301"/>
          <p:cNvSpPr/>
          <p:nvPr>
            <p:ph type="title"/>
          </p:nvPr>
        </p:nvSpPr>
        <p:spPr>
          <a:xfrm>
            <a:off x="975359" y="763924"/>
            <a:ext cx="11054082" cy="1845721"/>
          </a:xfrm>
          <a:prstGeom prst="rect">
            <a:avLst/>
          </a:prstGeom>
        </p:spPr>
        <p:txBody>
          <a:bodyPr lIns="72248" tIns="72248" rIns="72248" bIns="72248" anchor="t">
            <a:noAutofit/>
          </a:bodyPr>
          <a:lstStyle>
            <a:lvl1pPr marL="40639" marR="40639" defTabSz="1300480">
              <a:defRPr sz="8100">
                <a:uFill>
                  <a:solidFill>
                    <a:srgbClr val="FFFFFF"/>
                  </a:solidFill>
                </a:uFill>
                <a:latin typeface="Lucida Sans Regular"/>
                <a:ea typeface="Lucida Sans Regular"/>
                <a:cs typeface="Lucida Sans Regular"/>
                <a:sym typeface="Lucida Sans Regular"/>
              </a:defRPr>
            </a:lvl1pPr>
          </a:lstStyle>
          <a:p>
            <a:pPr lvl="0">
              <a:defRPr sz="1800">
                <a:solidFill>
                  <a:srgbClr val="000000"/>
                </a:solidFill>
                <a:uFillTx/>
              </a:defRPr>
            </a:pPr>
            <a:r>
              <a:rPr sz="8100">
                <a:solidFill>
                  <a:srgbClr val="FFFFFF"/>
                </a:solidFill>
                <a:uFill>
                  <a:solidFill>
                    <a:srgbClr val="FFFFFF"/>
                  </a:solidFill>
                </a:uFill>
              </a:rPr>
              <a:t>Mantra</a:t>
            </a:r>
          </a:p>
        </p:txBody>
      </p:sp>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5" name="droppedImage.pdf"/>
          <p:cNvPicPr/>
          <p:nvPr/>
        </p:nvPicPr>
        <p:blipFill>
          <a:blip r:embed="rId3">
            <a:extLst/>
          </a:blip>
          <a:stretch>
            <a:fillRect/>
          </a:stretch>
        </p:blipFill>
        <p:spPr>
          <a:xfrm>
            <a:off x="0" y="241300"/>
            <a:ext cx="13123334" cy="9842500"/>
          </a:xfrm>
          <a:prstGeom prst="rect">
            <a:avLst/>
          </a:prstGeom>
          <a:ln w="12700">
            <a:miter lim="400000"/>
          </a:ln>
        </p:spPr>
      </p:pic>
      <p:sp>
        <p:nvSpPr>
          <p:cNvPr id="306" name="Shape 306"/>
          <p:cNvSpPr/>
          <p:nvPr/>
        </p:nvSpPr>
        <p:spPr>
          <a:xfrm>
            <a:off x="496422" y="482600"/>
            <a:ext cx="12128501" cy="2349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defRPr sz="1800">
                <a:solidFill>
                  <a:srgbClr val="000000"/>
                </a:solidFill>
              </a:defRPr>
            </a:pPr>
            <a:r>
              <a:rPr sz="9000">
                <a:solidFill>
                  <a:srgbClr val="FFFFFF"/>
                </a:solidFill>
                <a:latin typeface="Gill Sans"/>
                <a:ea typeface="Gill Sans"/>
                <a:cs typeface="Gill Sans"/>
                <a:sym typeface="Gill Sans"/>
              </a:rPr>
              <a:t>Baba Nam Kevalam</a:t>
            </a:r>
            <a:endParaRPr sz="9000">
              <a:solidFill>
                <a:srgbClr val="FFFFFF"/>
              </a:solidFill>
              <a:latin typeface="Gill Sans"/>
              <a:ea typeface="Gill Sans"/>
              <a:cs typeface="Gill Sans"/>
              <a:sym typeface="Gill Sans"/>
            </a:endParaRPr>
          </a:p>
          <a:p>
            <a:pPr lvl="0">
              <a:defRPr sz="1800">
                <a:solidFill>
                  <a:srgbClr val="000000"/>
                </a:solidFill>
              </a:defRPr>
            </a:pPr>
            <a:r>
              <a:rPr i="1" sz="6400">
                <a:solidFill>
                  <a:srgbClr val="FFFFFF"/>
                </a:solidFill>
                <a:latin typeface="Gill Sans"/>
                <a:ea typeface="Gill Sans"/>
                <a:cs typeface="Gill Sans"/>
                <a:sym typeface="Gill Sans"/>
              </a:rPr>
              <a:t>Love is all there is</a:t>
            </a:r>
          </a:p>
        </p:txBody>
      </p:sp>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0" name="Kosas-Slide.psd"/>
          <p:cNvPicPr/>
          <p:nvPr/>
        </p:nvPicPr>
        <p:blipFill>
          <a:blip r:embed="rId2">
            <a:extLst/>
          </a:blip>
          <a:stretch>
            <a:fillRect/>
          </a:stretch>
        </p:blipFill>
        <p:spPr>
          <a:xfrm>
            <a:off x="0" y="342900"/>
            <a:ext cx="13004800" cy="9753600"/>
          </a:xfrm>
          <a:prstGeom prst="rect">
            <a:avLst/>
          </a:prstGeom>
          <a:ln w="12700">
            <a:miter lim="400000"/>
          </a:ln>
        </p:spPr>
      </p:pic>
      <p:sp>
        <p:nvSpPr>
          <p:cNvPr id="311" name="Shape 311"/>
          <p:cNvSpPr/>
          <p:nvPr/>
        </p:nvSpPr>
        <p:spPr>
          <a:xfrm>
            <a:off x="3954729" y="147699"/>
            <a:ext cx="5095342" cy="838201"/>
          </a:xfrm>
          <a:prstGeom prst="rect">
            <a:avLst/>
          </a:prstGeom>
          <a:gradFill>
            <a:gsLst>
              <a:gs pos="0">
                <a:srgbClr val="971817"/>
              </a:gs>
              <a:gs pos="100000">
                <a:srgbClr val="720C04"/>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a:defRPr sz="4800">
                <a:effectLst>
                  <a:outerShdw sx="100000" sy="100000" kx="0" ky="0" algn="b" rotWithShape="0" blurRad="25400" dist="23998" dir="2700000">
                    <a:srgbClr val="000000">
                      <a:alpha val="31034"/>
                    </a:srgbClr>
                  </a:outerShdw>
                </a:effectLst>
              </a:defRPr>
            </a:lvl1pPr>
          </a:lstStyle>
          <a:p>
            <a:pPr lvl="0">
              <a:defRPr sz="1800">
                <a:solidFill>
                  <a:srgbClr val="000000"/>
                </a:solidFill>
                <a:effectLst/>
              </a:defRPr>
            </a:pPr>
            <a:r>
              <a:rPr sz="4800">
                <a:solidFill>
                  <a:srgbClr val="FFFFFF"/>
                </a:solidFill>
                <a:effectLst>
                  <a:outerShdw sx="100000" sy="100000" kx="0" ky="0" algn="b" rotWithShape="0" blurRad="25400" dist="23998" dir="2700000">
                    <a:srgbClr val="000000">
                      <a:alpha val="31034"/>
                    </a:srgbClr>
                  </a:outerShdw>
                </a:effectLst>
              </a:rPr>
              <a:t>Intuitional Science</a:t>
            </a:r>
          </a:p>
        </p:txBody>
      </p:sp>
      <p:sp>
        <p:nvSpPr>
          <p:cNvPr id="312" name="Shape 312"/>
          <p:cNvSpPr/>
          <p:nvPr/>
        </p:nvSpPr>
        <p:spPr>
          <a:xfrm>
            <a:off x="3367170" y="1407234"/>
            <a:ext cx="6270461" cy="660401"/>
          </a:xfrm>
          <a:prstGeom prst="rect">
            <a:avLst/>
          </a:prstGeom>
          <a:gradFill>
            <a:gsLst>
              <a:gs pos="0">
                <a:srgbClr val="0066C1"/>
              </a:gs>
              <a:gs pos="100000">
                <a:srgbClr val="094593"/>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effectLst>
                  <a:outerShdw sx="100000" sy="100000" kx="0" ky="0" algn="b" rotWithShape="0" blurRad="25400" dist="23998" dir="2700000">
                    <a:srgbClr val="000000">
                      <a:alpha val="31034"/>
                    </a:srgbClr>
                  </a:outerShdw>
                </a:effectLst>
              </a:defRPr>
            </a:lvl1pPr>
          </a:lstStyle>
          <a:p>
            <a:pPr lvl="0">
              <a:defRPr sz="1800">
                <a:solidFill>
                  <a:srgbClr val="000000"/>
                </a:solidFill>
                <a:effectLst/>
              </a:defRPr>
            </a:pPr>
            <a:r>
              <a:rPr sz="3700">
                <a:solidFill>
                  <a:srgbClr val="FFFFFF"/>
                </a:solidFill>
                <a:effectLst>
                  <a:outerShdw sx="100000" sy="100000" kx="0" ky="0" algn="b" rotWithShape="0" blurRad="25400" dist="23998" dir="2700000">
                    <a:srgbClr val="000000">
                      <a:alpha val="31034"/>
                    </a:srgbClr>
                  </a:outerShdw>
                </a:effectLst>
              </a:rPr>
              <a:t>Connect to the source of love</a:t>
            </a:r>
          </a:p>
        </p:txBody>
      </p:sp>
      <p:sp>
        <p:nvSpPr>
          <p:cNvPr id="313" name="Shape 313"/>
          <p:cNvSpPr/>
          <p:nvPr/>
        </p:nvSpPr>
        <p:spPr>
          <a:xfrm>
            <a:off x="3311721" y="2461678"/>
            <a:ext cx="6381358" cy="660401"/>
          </a:xfrm>
          <a:prstGeom prst="rect">
            <a:avLst/>
          </a:prstGeom>
          <a:gradFill>
            <a:gsLst>
              <a:gs pos="0">
                <a:srgbClr val="0066C1"/>
              </a:gs>
              <a:gs pos="100000">
                <a:srgbClr val="094593"/>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effectLst>
                  <a:outerShdw sx="100000" sy="100000" kx="0" ky="0" algn="b" rotWithShape="0" blurRad="25400" dist="23998" dir="2700000">
                    <a:srgbClr val="000000">
                      <a:alpha val="31034"/>
                    </a:srgbClr>
                  </a:outerShdw>
                </a:effectLst>
              </a:defRPr>
            </a:lvl1pPr>
          </a:lstStyle>
          <a:p>
            <a:pPr lvl="0">
              <a:defRPr sz="1800">
                <a:solidFill>
                  <a:srgbClr val="000000"/>
                </a:solidFill>
                <a:effectLst/>
              </a:defRPr>
            </a:pPr>
            <a:r>
              <a:rPr sz="3700">
                <a:solidFill>
                  <a:srgbClr val="FFFFFF"/>
                </a:solidFill>
                <a:effectLst>
                  <a:outerShdw sx="100000" sy="100000" kx="0" ky="0" algn="b" rotWithShape="0" blurRad="25400" dist="23998" dir="2700000">
                    <a:srgbClr val="000000">
                      <a:alpha val="31034"/>
                    </a:srgbClr>
                  </a:outerShdw>
                </a:effectLst>
              </a:rPr>
              <a:t>Develop balance and wisdom</a:t>
            </a:r>
          </a:p>
        </p:txBody>
      </p:sp>
      <p:sp>
        <p:nvSpPr>
          <p:cNvPr id="314" name="Shape 314"/>
          <p:cNvSpPr/>
          <p:nvPr/>
        </p:nvSpPr>
        <p:spPr>
          <a:xfrm>
            <a:off x="4582406" y="3516121"/>
            <a:ext cx="3839988" cy="647701"/>
          </a:xfrm>
          <a:prstGeom prst="rect">
            <a:avLst/>
          </a:prstGeom>
          <a:gradFill>
            <a:gsLst>
              <a:gs pos="0">
                <a:srgbClr val="0066C1"/>
              </a:gs>
              <a:gs pos="100000">
                <a:srgbClr val="094593"/>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600">
                <a:effectLst>
                  <a:outerShdw sx="100000" sy="100000" kx="0" ky="0" algn="b" rotWithShape="0" blurRad="25400" dist="23998" dir="2700000">
                    <a:srgbClr val="000000">
                      <a:alpha val="31034"/>
                    </a:srgbClr>
                  </a:outerShdw>
                </a:effectLst>
              </a:defRPr>
            </a:lvl1pPr>
          </a:lstStyle>
          <a:p>
            <a:pPr lvl="0">
              <a:defRPr sz="1800">
                <a:solidFill>
                  <a:srgbClr val="000000"/>
                </a:solidFill>
                <a:effectLst/>
              </a:defRPr>
            </a:pPr>
            <a:r>
              <a:rPr sz="3600">
                <a:solidFill>
                  <a:srgbClr val="FFFFFF"/>
                </a:solidFill>
                <a:effectLst>
                  <a:outerShdw sx="100000" sy="100000" kx="0" ky="0" algn="b" rotWithShape="0" blurRad="25400" dist="23998" dir="2700000">
                    <a:srgbClr val="000000">
                      <a:alpha val="31034"/>
                    </a:srgbClr>
                  </a:outerShdw>
                </a:effectLst>
              </a:rPr>
              <a:t>Tap into creativity</a:t>
            </a:r>
          </a:p>
        </p:txBody>
      </p:sp>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316" name="Shape 316"/>
          <p:cNvSpPr/>
          <p:nvPr>
            <p:ph type="title" idx="4294967295"/>
          </p:nvPr>
        </p:nvSpPr>
        <p:spPr>
          <a:xfrm>
            <a:off x="330200" y="381000"/>
            <a:ext cx="6261100" cy="2438400"/>
          </a:xfrm>
          <a:prstGeom prst="rect">
            <a:avLst/>
          </a:prstGeom>
        </p:spPr>
        <p:txBody>
          <a:bodyPr lIns="0" tIns="0" rIns="0" bIns="0"/>
          <a:lstStyle>
            <a:lvl1pPr defTabSz="914400">
              <a:defRPr sz="8400">
                <a:solidFill>
                  <a:srgbClr val="FFFFFF"/>
                </a:solidFill>
                <a:uFill>
                  <a:solidFill>
                    <a:srgbClr val="FFFFFF"/>
                  </a:solidFill>
                </a:uFill>
                <a:latin typeface="Gill Sans"/>
                <a:ea typeface="Gill Sans"/>
                <a:cs typeface="Gill Sans"/>
                <a:sym typeface="Gill Sans"/>
              </a:defRPr>
            </a:lvl1pPr>
          </a:lstStyle>
          <a:p>
            <a:pPr lvl="0">
              <a:defRPr sz="1800">
                <a:solidFill>
                  <a:srgbClr val="000000"/>
                </a:solidFill>
                <a:uFillTx/>
              </a:defRPr>
            </a:pPr>
            <a:r>
              <a:rPr sz="8400">
                <a:solidFill>
                  <a:srgbClr val="FFFFFF"/>
                </a:solidFill>
                <a:uFill>
                  <a:solidFill>
                    <a:srgbClr val="FFFFFF"/>
                  </a:solidFill>
                </a:uFill>
              </a:rPr>
              <a:t>Next steps…</a:t>
            </a:r>
          </a:p>
        </p:txBody>
      </p:sp>
      <p:sp>
        <p:nvSpPr>
          <p:cNvPr id="317" name="Shape 317"/>
          <p:cNvSpPr/>
          <p:nvPr>
            <p:ph type="body" idx="4294967295"/>
          </p:nvPr>
        </p:nvSpPr>
        <p:spPr>
          <a:xfrm>
            <a:off x="201358" y="2514360"/>
            <a:ext cx="6518783" cy="6324601"/>
          </a:xfrm>
          <a:prstGeom prst="rect">
            <a:avLst/>
          </a:prstGeom>
        </p:spPr>
        <p:txBody>
          <a:bodyPr lIns="0" tIns="0" rIns="0" bIns="0" anchor="ctr"/>
          <a:lstStyle/>
          <a:p>
            <a:pPr lvl="0" marL="889000" indent="-493712" algn="l" defTabSz="914400">
              <a:spcBef>
                <a:spcPts val="3800"/>
              </a:spcBef>
              <a:buSzPct val="171000"/>
              <a:buFont typeface="Gill Sans"/>
              <a:buChar char="•"/>
              <a:defRPr sz="1800">
                <a:solidFill>
                  <a:srgbClr val="000000"/>
                </a:solidFill>
              </a:defRPr>
            </a:pPr>
            <a:r>
              <a:rPr sz="3200">
                <a:solidFill>
                  <a:srgbClr val="FFFFFF"/>
                </a:solidFill>
                <a:uFill>
                  <a:solidFill>
                    <a:srgbClr val="FFFFFF"/>
                  </a:solidFill>
                </a:uFill>
                <a:latin typeface="Gill Sans"/>
                <a:ea typeface="Gill Sans"/>
                <a:cs typeface="Gill Sans"/>
                <a:sym typeface="Gill Sans"/>
              </a:rPr>
              <a:t>Read my book</a:t>
            </a:r>
            <a:endParaRPr sz="3200">
              <a:solidFill>
                <a:srgbClr val="FFFFFF"/>
              </a:solidFill>
              <a:uFill>
                <a:solidFill>
                  <a:srgbClr val="FFFFFF"/>
                </a:solidFill>
              </a:uFill>
              <a:latin typeface="Gill Sans"/>
              <a:ea typeface="Gill Sans"/>
              <a:cs typeface="Gill Sans"/>
              <a:sym typeface="Gill Sans"/>
            </a:endParaRPr>
          </a:p>
          <a:p>
            <a:pPr lvl="0" marL="889000" indent="-493712" algn="l" defTabSz="914400">
              <a:spcBef>
                <a:spcPts val="3800"/>
              </a:spcBef>
              <a:buSzPct val="171000"/>
              <a:buFont typeface="Gill Sans"/>
              <a:buChar char="•"/>
              <a:defRPr sz="1800">
                <a:solidFill>
                  <a:srgbClr val="000000"/>
                </a:solidFill>
              </a:defRPr>
            </a:pPr>
            <a:r>
              <a:rPr sz="3200">
                <a:solidFill>
                  <a:srgbClr val="FFFFFF"/>
                </a:solidFill>
                <a:uFill>
                  <a:solidFill>
                    <a:srgbClr val="FFFFFF"/>
                  </a:solidFill>
                </a:uFill>
                <a:latin typeface="Gill Sans"/>
                <a:ea typeface="Gill Sans"/>
                <a:cs typeface="Gill Sans"/>
                <a:sym typeface="Gill Sans"/>
              </a:rPr>
              <a:t>Text me your email at 650 400 6223 get: Slide Set, Guided meditation recording and 5 Creativity Secrets.</a:t>
            </a:r>
            <a:endParaRPr sz="3200">
              <a:solidFill>
                <a:srgbClr val="FFFFFF"/>
              </a:solidFill>
              <a:uFill>
                <a:solidFill>
                  <a:srgbClr val="FFFFFF"/>
                </a:solidFill>
              </a:uFill>
              <a:latin typeface="Gill Sans"/>
              <a:ea typeface="Gill Sans"/>
              <a:cs typeface="Gill Sans"/>
              <a:sym typeface="Gill Sans"/>
            </a:endParaRPr>
          </a:p>
          <a:p>
            <a:pPr lvl="0" marL="889000" indent="-493712" algn="l" defTabSz="914400">
              <a:spcBef>
                <a:spcPts val="3800"/>
              </a:spcBef>
              <a:buSzPct val="171000"/>
              <a:buFont typeface="Gill Sans"/>
              <a:buChar char="•"/>
              <a:defRPr sz="1800">
                <a:solidFill>
                  <a:srgbClr val="000000"/>
                </a:solidFill>
              </a:defRPr>
            </a:pPr>
            <a:r>
              <a:rPr sz="3200">
                <a:solidFill>
                  <a:srgbClr val="FFFFFF"/>
                </a:solidFill>
                <a:uFill>
                  <a:solidFill>
                    <a:srgbClr val="FFFFFF"/>
                  </a:solidFill>
                </a:uFill>
                <a:latin typeface="Gill Sans"/>
                <a:ea typeface="Gill Sans"/>
                <a:cs typeface="Gill Sans"/>
                <a:sym typeface="Gill Sans"/>
              </a:rPr>
              <a:t>Weekend Retreat March 6 - 8, Los Altos Hills. $70 for students.</a:t>
            </a:r>
            <a:endParaRPr sz="3200">
              <a:solidFill>
                <a:srgbClr val="FFFFFF"/>
              </a:solidFill>
              <a:uFill>
                <a:solidFill>
                  <a:srgbClr val="FFFFFF"/>
                </a:solidFill>
              </a:uFill>
              <a:latin typeface="Gill Sans"/>
              <a:ea typeface="Gill Sans"/>
              <a:cs typeface="Gill Sans"/>
              <a:sym typeface="Gill Sans"/>
            </a:endParaRPr>
          </a:p>
          <a:p>
            <a:pPr lvl="0" marL="889000" indent="-493712" algn="l" defTabSz="914400">
              <a:spcBef>
                <a:spcPts val="3800"/>
              </a:spcBef>
              <a:buSzPct val="171000"/>
              <a:buFont typeface="Gill Sans"/>
              <a:buChar char="•"/>
              <a:defRPr sz="1800">
                <a:solidFill>
                  <a:srgbClr val="000000"/>
                </a:solidFill>
              </a:defRPr>
            </a:pPr>
            <a:r>
              <a:rPr sz="3200">
                <a:solidFill>
                  <a:srgbClr val="FFFFFF"/>
                </a:solidFill>
                <a:uFill>
                  <a:solidFill>
                    <a:srgbClr val="FFFFFF"/>
                  </a:solidFill>
                </a:uFill>
                <a:latin typeface="Gill Sans"/>
                <a:ea typeface="Gill Sans"/>
                <a:cs typeface="Gill Sans"/>
                <a:sym typeface="Gill Sans"/>
              </a:rPr>
              <a:t>Ask me questions: </a:t>
            </a:r>
            <a:r>
              <a:rPr sz="3200" u="sng">
                <a:solidFill>
                  <a:srgbClr val="FFFFFF"/>
                </a:solidFill>
                <a:uFill>
                  <a:solidFill>
                    <a:srgbClr val="FFFFFF"/>
                  </a:solidFill>
                </a:uFill>
                <a:latin typeface="Gill Sans"/>
                <a:ea typeface="Gill Sans"/>
                <a:cs typeface="Gill Sans"/>
                <a:sym typeface="Gill Sans"/>
                <a:hlinkClick r:id="rId4" invalidUrl="" action="" tgtFrame="" tooltip="" history="1" highlightClick="0" endSnd="0"/>
              </a:rPr>
              <a:t>dada@TheMonkDude.com</a:t>
            </a:r>
          </a:p>
        </p:txBody>
      </p:sp>
      <p:pic>
        <p:nvPicPr>
          <p:cNvPr id="318" name="CYE cover.jpg" descr="CYE cover.jpg"/>
          <p:cNvPicPr/>
          <p:nvPr/>
        </p:nvPicPr>
        <p:blipFill>
          <a:blip r:embed="rId5">
            <a:extLst/>
          </a:blip>
          <a:stretch>
            <a:fillRect/>
          </a:stretch>
        </p:blipFill>
        <p:spPr>
          <a:xfrm>
            <a:off x="6743700" y="-31750"/>
            <a:ext cx="6261100" cy="9753600"/>
          </a:xfrm>
          <a:prstGeom prst="rect">
            <a:avLst/>
          </a:prstGeom>
          <a:ln w="12700">
            <a:miter lim="400000"/>
          </a:ln>
        </p:spPr>
      </p:pic>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64" name="Eric Clapton.jpg"/>
          <p:cNvPicPr/>
          <p:nvPr/>
        </p:nvPicPr>
        <p:blipFill>
          <a:blip r:embed="rId4">
            <a:extLst/>
          </a:blip>
          <a:stretch>
            <a:fillRect/>
          </a:stretch>
        </p:blipFill>
        <p:spPr>
          <a:xfrm>
            <a:off x="0" y="0"/>
            <a:ext cx="13004800" cy="9753600"/>
          </a:xfrm>
          <a:prstGeom prst="rect">
            <a:avLst/>
          </a:prstGeom>
          <a:ln w="12700">
            <a:miter lim="400000"/>
          </a:ln>
        </p:spPr>
      </p:pic>
    </p:spTree>
  </p:cSld>
  <p:clrMapOvr>
    <a:masterClrMapping/>
  </p:clrMapOvr>
  <p:transition spd="slow" advClick="1">
    <p:fade thruBlk="1"/>
  </p:transition>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8" name="Baba cropped.png"/>
          <p:cNvPicPr/>
          <p:nvPr/>
        </p:nvPicPr>
        <p:blipFill>
          <a:blip r:embed="rId2">
            <a:extLst/>
          </a:blip>
          <a:stretch>
            <a:fillRect/>
          </a:stretch>
        </p:blipFill>
        <p:spPr>
          <a:xfrm>
            <a:off x="-79761" y="-2903985"/>
            <a:ext cx="13779857" cy="12713252"/>
          </a:xfrm>
          <a:prstGeom prst="rect">
            <a:avLst/>
          </a:prstGeom>
          <a:ln w="12700">
            <a:miter lim="400000"/>
          </a:ln>
        </p:spPr>
      </p:pic>
    </p:spTree>
  </p:cSld>
  <p:clrMapOvr>
    <a:masterClrMapping/>
  </p:clrMapOvr>
  <p:transition spd="slow" advClick="1">
    <p:fade thruBlk="1"/>
  </p:transition>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Tree>
  </p:cSld>
  <p:clrMapOvr>
    <a:masterClrMapping/>
  </p:clrMapOvr>
  <p:transition spd="slow" advClick="1">
    <p:fade thruBlk="1"/>
  </p:transition>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3" name="Kosas-Slide.psd"/>
          <p:cNvPicPr/>
          <p:nvPr/>
        </p:nvPicPr>
        <p:blipFill>
          <a:blip r:embed="rId3">
            <a:extLst/>
          </a:blip>
          <a:stretch>
            <a:fillRect/>
          </a:stretch>
        </p:blipFill>
        <p:spPr>
          <a:xfrm>
            <a:off x="0" y="342900"/>
            <a:ext cx="13004800" cy="9753600"/>
          </a:xfrm>
          <a:prstGeom prst="rect">
            <a:avLst/>
          </a:prstGeom>
          <a:ln w="12700">
            <a:miter lim="400000"/>
          </a:ln>
        </p:spPr>
      </p:pic>
      <p:sp>
        <p:nvSpPr>
          <p:cNvPr id="74" name="Shape 74"/>
          <p:cNvSpPr/>
          <p:nvPr/>
        </p:nvSpPr>
        <p:spPr>
          <a:xfrm>
            <a:off x="2887606" y="223899"/>
            <a:ext cx="7229588"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lvl="0">
              <a:defRPr b="0" sz="1800">
                <a:solidFill>
                  <a:srgbClr val="000000"/>
                </a:solidFill>
              </a:defRPr>
            </a:pPr>
            <a:r>
              <a:rPr b="1" sz="3800">
                <a:solidFill>
                  <a:srgbClr val="FFFFFF"/>
                </a:solidFill>
              </a:rPr>
              <a:t>The Intuitional Science of Yoga</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 name="Shape 78"/>
          <p:cNvSpPr/>
          <p:nvPr>
            <p:ph type="title"/>
          </p:nvPr>
        </p:nvSpPr>
        <p:spPr>
          <a:xfrm>
            <a:off x="952500" y="412750"/>
            <a:ext cx="11099801" cy="2120900"/>
          </a:xfrm>
          <a:prstGeom prst="rect">
            <a:avLst/>
          </a:prstGeom>
        </p:spPr>
        <p:txBody>
          <a:bodyPr/>
          <a:lstStyle>
            <a:lvl1pPr>
              <a:defRPr sz="4800"/>
            </a:lvl1pPr>
          </a:lstStyle>
          <a:p>
            <a:pPr lvl="0">
              <a:defRPr sz="1800">
                <a:solidFill>
                  <a:srgbClr val="000000"/>
                </a:solidFill>
              </a:defRPr>
            </a:pPr>
            <a:r>
              <a:rPr sz="4800">
                <a:solidFill>
                  <a:srgbClr val="FFFFFF"/>
                </a:solidFill>
              </a:rPr>
              <a:t>Creative external environments</a:t>
            </a:r>
          </a:p>
        </p:txBody>
      </p:sp>
      <p:pic>
        <p:nvPicPr>
          <p:cNvPr id="79" name="dreamer_realist_spoiler.jpg"/>
          <p:cNvPicPr/>
          <p:nvPr/>
        </p:nvPicPr>
        <p:blipFill>
          <a:blip r:embed="rId3">
            <a:extLst/>
          </a:blip>
          <a:stretch>
            <a:fillRect/>
          </a:stretch>
        </p:blipFill>
        <p:spPr>
          <a:xfrm>
            <a:off x="-146690" y="2961342"/>
            <a:ext cx="5976468" cy="5558116"/>
          </a:xfrm>
          <a:prstGeom prst="rect">
            <a:avLst/>
          </a:prstGeom>
          <a:ln w="12700">
            <a:miter lim="400000"/>
          </a:ln>
        </p:spPr>
      </p:pic>
      <p:pic>
        <p:nvPicPr>
          <p:cNvPr id="80" name="spaceship one in Google.jpg"/>
          <p:cNvPicPr/>
          <p:nvPr/>
        </p:nvPicPr>
        <p:blipFill>
          <a:blip r:embed="rId4">
            <a:extLst/>
          </a:blip>
          <a:stretch>
            <a:fillRect/>
          </a:stretch>
        </p:blipFill>
        <p:spPr>
          <a:xfrm>
            <a:off x="5545344" y="4900374"/>
            <a:ext cx="7502036" cy="4902494"/>
          </a:xfrm>
          <a:prstGeom prst="rect">
            <a:avLst/>
          </a:prstGeom>
          <a:ln w="12700">
            <a:miter lim="400000"/>
          </a:ln>
        </p:spPr>
      </p:pic>
    </p:spTree>
  </p:cSld>
  <p:clrMapOvr>
    <a:masterClrMapping/>
  </p:clrMapOvr>
  <p:transition spd="med" advClick="1"/>
</p:sld>
</file>

<file path=ppt/theme/theme1.xml><?xml version="1.0" encoding="utf-8"?>
<a:theme xmlns:a="http://schemas.openxmlformats.org/drawingml/2006/main" xmlns:r="http://schemas.openxmlformats.org/officeDocument/2006/relationships"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